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3"/>
    <p:sldId id="257" r:id="rId4"/>
    <p:sldId id="258" r:id="rId5"/>
    <p:sldId id="259" r:id="rId6"/>
    <p:sldId id="260" r:id="rId7"/>
    <p:sldId id="261" r:id="rId8"/>
    <p:sldId id="262" r:id="rId9"/>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82075471698113"/>
          <c:y val="0.0976923076923077"/>
          <c:w val="0.930943396226415"/>
          <c:h val="0.782487179487179"/>
        </c:manualLayout>
      </c:layout>
      <c:barChart>
        <c:barDir val="col"/>
        <c:grouping val="clustered"/>
        <c:varyColors val="0"/>
        <c:ser>
          <c:idx val="2"/>
          <c:order val="0"/>
          <c:tx>
            <c:strRef>
              <c:f>Sheet1!$D$1</c:f>
              <c:strCache>
                <c:ptCount val="1"/>
                <c:pt idx="0">
                  <c:v>Series 3</c:v>
                </c:pt>
              </c:strCache>
            </c:strRef>
          </c:tx>
          <c:spPr>
            <a:solidFill>
              <a:schemeClr val="accent3"/>
            </a:solidFill>
            <a:ln>
              <a:noFill/>
            </a:ln>
            <a:effectLst/>
          </c:spPr>
          <c:invertIfNegative val="0"/>
          <c:dLbls>
            <c:delete val="1"/>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217564781"/>
        <c:axId val="680358950"/>
      </c:barChart>
      <c:catAx>
        <c:axId val="217564781"/>
        <c:scaling>
          <c:orientation val="minMax"/>
        </c:scaling>
        <c:delete val="1"/>
        <c:axPos val="b"/>
        <c:majorTickMark val="none"/>
        <c:minorTickMark val="none"/>
        <c:tickLblPos val="nextTo"/>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680358950"/>
        <c:crosses val="autoZero"/>
        <c:auto val="1"/>
        <c:lblAlgn val="ctr"/>
        <c:lblOffset val="100"/>
        <c:noMultiLvlLbl val="0"/>
      </c:catAx>
      <c:valAx>
        <c:axId val="680358950"/>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217564781"/>
        <c:crosses val="autoZero"/>
        <c:crossBetween val="between"/>
      </c:valAx>
      <c:spPr>
        <a:noFill/>
        <a:ln>
          <a:noFill/>
        </a:ln>
        <a:effectLst/>
      </c:spPr>
    </c:plotArea>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I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2"/>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4.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1" Type="http://schemas.openxmlformats.org/officeDocument/2006/relationships/notesSlide" Target="../notesSlides/notesSlide11.xml"/><Relationship Id="rId10" Type="http://schemas.openxmlformats.org/officeDocument/2006/relationships/slideLayout" Target="../slideLayouts/slideLayout4.xml"/><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png"/><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6" Type="http://schemas.openxmlformats.org/officeDocument/2006/relationships/slideLayout" Target="../slideLayouts/slideLayout4.xml"/><Relationship Id="rId15" Type="http://schemas.openxmlformats.org/officeDocument/2006/relationships/image" Target="../media/image53.png"/><Relationship Id="rId14" Type="http://schemas.openxmlformats.org/officeDocument/2006/relationships/image" Target="../media/image52.png"/><Relationship Id="rId13" Type="http://schemas.openxmlformats.org/officeDocument/2006/relationships/image" Target="../media/image51.png"/><Relationship Id="rId12" Type="http://schemas.openxmlformats.org/officeDocument/2006/relationships/image" Target="../media/image50.png"/><Relationship Id="rId11" Type="http://schemas.openxmlformats.org/officeDocument/2006/relationships/image" Target="../media/image49.png"/><Relationship Id="rId10" Type="http://schemas.openxmlformats.org/officeDocument/2006/relationships/image" Target="../media/image48.png"/><Relationship Id="rId1"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image" Target="../media/image62.png"/><Relationship Id="rId8" Type="http://schemas.openxmlformats.org/officeDocument/2006/relationships/image" Target="../media/image61.png"/><Relationship Id="rId7" Type="http://schemas.openxmlformats.org/officeDocument/2006/relationships/image" Target="../media/image60.png"/><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1" Type="http://schemas.openxmlformats.org/officeDocument/2006/relationships/notesSlide" Target="../notesSlides/notesSlide12.xml"/><Relationship Id="rId10" Type="http://schemas.openxmlformats.org/officeDocument/2006/relationships/slideLayout" Target="../slideLayouts/slideLayout4.xml"/><Relationship Id="rId1"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5335" y="201295"/>
            <a:ext cx="10705465" cy="3032125"/>
          </a:xfrm>
        </p:spPr>
        <p:txBody>
          <a:bodyPr>
            <a:scene3d>
              <a:camera prst="orthographicFront"/>
              <a:lightRig rig="threePt" dir="t"/>
            </a:scene3d>
          </a:bodyPr>
          <a:lstStyle/>
          <a:p>
            <a:pPr algn="ctr"/>
            <a:r>
              <a:rPr lang="en-IN" altLang="en-US" dirty="0">
                <a:ln>
                  <a:noFill/>
                </a:ln>
                <a:gradFill>
                  <a:gsLst>
                    <a:gs pos="0">
                      <a:srgbClr val="007BD3"/>
                    </a:gs>
                    <a:gs pos="100000">
                      <a:srgbClr val="034373"/>
                    </a:gs>
                  </a:gsLst>
                  <a:lin scaled="0"/>
                </a:gradFill>
                <a:effectLst>
                  <a:outerShdw blurRad="50800" dist="38100" dir="5400000" algn="t" rotWithShape="0">
                    <a:prstClr val="black">
                      <a:alpha val="40000"/>
                    </a:prstClr>
                  </a:outerShdw>
                </a:effectLst>
              </a:rPr>
              <a:t>Presentation of</a:t>
            </a:r>
            <a:r>
              <a:rPr lang="en-IN" altLang="en-US" dirty="0">
                <a:ln>
                  <a:noFill/>
                </a:ln>
                <a:solidFill>
                  <a:schemeClr val="accent1"/>
                </a:solidFill>
                <a:effectLst>
                  <a:outerShdw blurRad="50800" dist="38100" dir="5400000" algn="t" rotWithShape="0">
                    <a:prstClr val="black">
                      <a:alpha val="40000"/>
                    </a:prstClr>
                  </a:outerShdw>
                </a:effectLst>
              </a:rPr>
              <a:t> </a:t>
            </a:r>
            <a:br>
              <a:rPr lang="en-IN" altLang="en-US" dirty="0">
                <a:ln>
                  <a:noFill/>
                </a:ln>
                <a:solidFill>
                  <a:schemeClr val="accent1"/>
                </a:solidFill>
                <a:effectLst>
                  <a:outerShdw blurRad="50800" dist="38100" dir="5400000" algn="t" rotWithShape="0">
                    <a:prstClr val="black">
                      <a:alpha val="40000"/>
                    </a:prstClr>
                  </a:outerShdw>
                </a:effectLst>
              </a:rPr>
            </a:br>
            <a:r>
              <a:rPr lang="en-IN" altLang="en-US" b="1" dirty="0">
                <a:ln>
                  <a:noFill/>
                </a:ln>
                <a:solidFill>
                  <a:schemeClr val="accent1"/>
                </a:solidFill>
                <a:effectLst>
                  <a:outerShdw blurRad="50800" dist="38100" dir="5400000" algn="t" rotWithShape="0">
                    <a:prstClr val="black">
                      <a:alpha val="40000"/>
                    </a:prstClr>
                  </a:outerShdw>
                </a:effectLst>
              </a:rPr>
              <a:t>Analysis of Customer Retention Project</a:t>
            </a:r>
            <a:endParaRPr lang="en-IN" altLang="en-US" b="1" dirty="0">
              <a:ln>
                <a:noFill/>
              </a:ln>
              <a:solidFill>
                <a:schemeClr val="accent1"/>
              </a:solidFill>
              <a:effectLst>
                <a:outerShdw blurRad="50800" dist="38100" dir="5400000" algn="t" rotWithShape="0">
                  <a:prstClr val="black">
                    <a:alpha val="40000"/>
                  </a:prstClr>
                </a:outerShdw>
              </a:effectLst>
            </a:endParaRPr>
          </a:p>
        </p:txBody>
      </p:sp>
      <p:sp>
        <p:nvSpPr>
          <p:cNvPr id="3" name="Subtitle 2"/>
          <p:cNvSpPr>
            <a:spLocks noGrp="1"/>
          </p:cNvSpPr>
          <p:nvPr>
            <p:ph type="subTitle" idx="1"/>
          </p:nvPr>
        </p:nvSpPr>
        <p:spPr>
          <a:xfrm>
            <a:off x="6771005" y="4280535"/>
            <a:ext cx="5043805" cy="2578100"/>
          </a:xfrm>
        </p:spPr>
        <p:txBody>
          <a:bodyPr/>
          <a:lstStyle/>
          <a:p>
            <a:r>
              <a:rPr lang="en-IN" altLang="en-US"/>
              <a:t>Presented by:</a:t>
            </a:r>
            <a:endParaRPr lang="en-IN" altLang="en-US"/>
          </a:p>
          <a:p>
            <a:r>
              <a:rPr lang="en-IN" altLang="en-US">
                <a:solidFill>
                  <a:srgbClr val="0070C0"/>
                </a:solidFill>
              </a:rPr>
              <a:t>Amit Matreja</a:t>
            </a:r>
            <a:endParaRPr lang="en-IN" altLang="en-US">
              <a:solidFill>
                <a:srgbClr val="0070C0"/>
              </a:solidFill>
            </a:endParaRPr>
          </a:p>
          <a:p>
            <a:r>
              <a:rPr lang="en-IN" altLang="en-US">
                <a:solidFill>
                  <a:schemeClr val="tx1"/>
                </a:solidFill>
              </a:rPr>
              <a:t>Data Science Intern</a:t>
            </a:r>
            <a:endParaRPr lang="en-IN" altLang="en-US">
              <a:solidFill>
                <a:schemeClr val="tx1"/>
              </a:solidFill>
            </a:endParaRPr>
          </a:p>
          <a:p>
            <a:r>
              <a:rPr lang="en-IN" altLang="en-US">
                <a:solidFill>
                  <a:schemeClr val="tx1"/>
                </a:solidFill>
              </a:rPr>
              <a:t>Fliprobo Technologies</a:t>
            </a:r>
            <a:endParaRPr lang="en-IN" altLang="en-US">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b="1">
                <a:solidFill>
                  <a:schemeClr val="accent1"/>
                </a:solidFill>
              </a:rPr>
              <a:t>Checking Null or NaN Values</a:t>
            </a:r>
            <a:endParaRPr lang="en-IN" altLang="en-US" b="1">
              <a:solidFill>
                <a:schemeClr val="accent1"/>
              </a:solidFill>
            </a:endParaRPr>
          </a:p>
        </p:txBody>
      </p:sp>
      <p:pic>
        <p:nvPicPr>
          <p:cNvPr id="5" name="Content Placeholder 4"/>
          <p:cNvPicPr>
            <a:picLocks noChangeAspect="1"/>
          </p:cNvPicPr>
          <p:nvPr>
            <p:ph sz="half" idx="1"/>
          </p:nvPr>
        </p:nvPicPr>
        <p:blipFill>
          <a:blip r:embed="rId1"/>
          <a:srcRect l="14722" t="29000" r="10724" b="39282"/>
          <a:stretch>
            <a:fillRect/>
          </a:stretch>
        </p:blipFill>
        <p:spPr>
          <a:xfrm>
            <a:off x="316230" y="1257300"/>
            <a:ext cx="5060315" cy="2609215"/>
          </a:xfrm>
          <a:prstGeom prst="rect">
            <a:avLst/>
          </a:prstGeom>
        </p:spPr>
      </p:pic>
      <p:sp>
        <p:nvSpPr>
          <p:cNvPr id="6" name="Text Box 5"/>
          <p:cNvSpPr txBox="1"/>
          <p:nvPr/>
        </p:nvSpPr>
        <p:spPr>
          <a:xfrm>
            <a:off x="1111885" y="4265295"/>
            <a:ext cx="2633345" cy="1198880"/>
          </a:xfrm>
          <a:prstGeom prst="rect">
            <a:avLst/>
          </a:prstGeom>
          <a:noFill/>
        </p:spPr>
        <p:txBody>
          <a:bodyPr wrap="square" rtlCol="0">
            <a:spAutoFit/>
          </a:bodyPr>
          <a:p>
            <a:pPr algn="l"/>
            <a:r>
              <a:rPr lang="en-US">
                <a:sym typeface="+mn-ea"/>
              </a:rPr>
              <a:t>Here we can see that there are no null or NaN values present in the dataset</a:t>
            </a:r>
            <a:endParaRPr lang="en-US"/>
          </a:p>
        </p:txBody>
      </p:sp>
      <p:pic>
        <p:nvPicPr>
          <p:cNvPr id="7" name="Content Placeholder 6"/>
          <p:cNvPicPr>
            <a:picLocks noChangeAspect="1"/>
          </p:cNvPicPr>
          <p:nvPr>
            <p:ph sz="half" idx="2"/>
          </p:nvPr>
        </p:nvPicPr>
        <p:blipFill>
          <a:blip r:embed="rId2"/>
          <a:srcRect l="15771" t="25367" r="33010"/>
          <a:stretch>
            <a:fillRect/>
          </a:stretch>
        </p:blipFill>
        <p:spPr>
          <a:xfrm>
            <a:off x="6498590" y="1404620"/>
            <a:ext cx="5083175" cy="2966720"/>
          </a:xfrm>
          <a:prstGeom prst="rect">
            <a:avLst/>
          </a:prstGeom>
        </p:spPr>
      </p:pic>
      <p:sp>
        <p:nvSpPr>
          <p:cNvPr id="8" name="Text Box 7"/>
          <p:cNvSpPr txBox="1"/>
          <p:nvPr/>
        </p:nvSpPr>
        <p:spPr>
          <a:xfrm>
            <a:off x="7472045" y="4774565"/>
            <a:ext cx="2687955" cy="1198880"/>
          </a:xfrm>
          <a:prstGeom prst="rect">
            <a:avLst/>
          </a:prstGeom>
          <a:noFill/>
        </p:spPr>
        <p:txBody>
          <a:bodyPr wrap="square" rtlCol="0">
            <a:spAutoFit/>
          </a:bodyPr>
          <a:p>
            <a:pPr algn="l"/>
            <a:r>
              <a:rPr lang="en-US">
                <a:sym typeface="+mn-ea"/>
              </a:rPr>
              <a:t>Even heatmap confirms that there are no null or NaN values present in the dataset</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57175"/>
            <a:ext cx="10972800" cy="1431925"/>
          </a:xfrm>
        </p:spPr>
        <p:txBody>
          <a:bodyPr/>
          <a:p>
            <a:pPr algn="ctr"/>
            <a:r>
              <a:rPr lang="en-IN" altLang="en-US" b="1">
                <a:solidFill>
                  <a:schemeClr val="accent1"/>
                </a:solidFill>
              </a:rPr>
              <a:t>EDA:</a:t>
            </a:r>
            <a:br>
              <a:rPr lang="en-IN" altLang="en-US" sz="1800" b="1">
                <a:solidFill>
                  <a:schemeClr val="accent1"/>
                </a:solidFill>
              </a:rPr>
            </a:br>
            <a:r>
              <a:rPr lang="en-IN" altLang="en-US" sz="1800" b="1">
                <a:solidFill>
                  <a:schemeClr val="accent1"/>
                </a:solidFill>
              </a:rPr>
              <a:t>Univariate</a:t>
            </a:r>
            <a:endParaRPr lang="en-IN" altLang="en-US" sz="1800" b="1">
              <a:solidFill>
                <a:schemeClr val="accent1"/>
              </a:solidFill>
            </a:endParaRPr>
          </a:p>
        </p:txBody>
      </p:sp>
      <p:graphicFrame>
        <p:nvGraphicFramePr>
          <p:cNvPr id="5" name="Content Placeholder 4"/>
          <p:cNvGraphicFramePr/>
          <p:nvPr>
            <p:ph sz="half" idx="1"/>
          </p:nvPr>
        </p:nvGraphicFramePr>
        <p:xfrm>
          <a:off x="609600" y="1174750"/>
          <a:ext cx="5384800" cy="4301490"/>
        </p:xfrm>
        <a:graphic>
          <a:graphicData uri="http://schemas.openxmlformats.org/drawingml/2006/chart">
            <c:chart xmlns:c="http://schemas.openxmlformats.org/drawingml/2006/chart" xmlns:r="http://schemas.openxmlformats.org/officeDocument/2006/relationships" r:id="rId1"/>
          </a:graphicData>
        </a:graphic>
      </p:graphicFrame>
      <p:pic>
        <p:nvPicPr>
          <p:cNvPr id="6" name="Content Placeholder 5"/>
          <p:cNvPicPr>
            <a:picLocks noChangeAspect="1"/>
          </p:cNvPicPr>
          <p:nvPr>
            <p:ph sz="half" idx="2"/>
          </p:nvPr>
        </p:nvPicPr>
        <p:blipFill>
          <a:blip r:embed="rId2"/>
          <a:srcRect l="14722" t="29205" r="21447" b="25077"/>
          <a:stretch>
            <a:fillRect/>
          </a:stretch>
        </p:blipFill>
        <p:spPr>
          <a:xfrm>
            <a:off x="2112645" y="1276985"/>
            <a:ext cx="7532370" cy="3333750"/>
          </a:xfrm>
          <a:prstGeom prst="rect">
            <a:avLst/>
          </a:prstGeom>
        </p:spPr>
      </p:pic>
      <p:sp>
        <p:nvSpPr>
          <p:cNvPr id="7" name="Text Box 6"/>
          <p:cNvSpPr txBox="1"/>
          <p:nvPr/>
        </p:nvSpPr>
        <p:spPr>
          <a:xfrm>
            <a:off x="4364990" y="5003165"/>
            <a:ext cx="4118610" cy="645160"/>
          </a:xfrm>
          <a:prstGeom prst="rect">
            <a:avLst/>
          </a:prstGeom>
          <a:noFill/>
        </p:spPr>
        <p:txBody>
          <a:bodyPr wrap="square" rtlCol="0">
            <a:spAutoFit/>
          </a:bodyPr>
          <a:p>
            <a:pPr algn="l"/>
            <a:r>
              <a:rPr lang="en-US">
                <a:sym typeface="+mn-ea"/>
              </a:rPr>
              <a:t>We can see that female shop more than twice as compared to male</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rcRect l="14722" t="25090" r="6948" b="27141"/>
          <a:stretch>
            <a:fillRect/>
          </a:stretch>
        </p:blipFill>
        <p:spPr>
          <a:xfrm>
            <a:off x="2346325" y="861695"/>
            <a:ext cx="6960235" cy="3330575"/>
          </a:xfrm>
          <a:prstGeom prst="rect">
            <a:avLst/>
          </a:prstGeom>
        </p:spPr>
      </p:pic>
      <p:sp>
        <p:nvSpPr>
          <p:cNvPr id="6" name="Text Box 5"/>
          <p:cNvSpPr txBox="1"/>
          <p:nvPr/>
        </p:nvSpPr>
        <p:spPr>
          <a:xfrm>
            <a:off x="4747260" y="4293235"/>
            <a:ext cx="2847340" cy="1753235"/>
          </a:xfrm>
          <a:prstGeom prst="rect">
            <a:avLst/>
          </a:prstGeom>
          <a:noFill/>
        </p:spPr>
        <p:txBody>
          <a:bodyPr wrap="square" rtlCol="0">
            <a:spAutoFit/>
          </a:bodyPr>
          <a:p>
            <a:pPr algn="l"/>
            <a:r>
              <a:rPr lang="en-US">
                <a:sym typeface="+mn-ea"/>
              </a:rPr>
              <a:t>Here we can analyse that people in Delhi shops the most online while as per dataset people in Bulandshahr shops the least online</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867410"/>
          </a:xfrm>
        </p:spPr>
        <p:txBody>
          <a:bodyPr/>
          <a:p>
            <a:pPr algn="ctr"/>
            <a:r>
              <a:rPr lang="en-IN" altLang="en-US" b="1">
                <a:solidFill>
                  <a:schemeClr val="accent1"/>
                </a:solidFill>
              </a:rPr>
              <a:t>Checking Service Quality of Online Stores</a:t>
            </a:r>
            <a:endParaRPr lang="en-IN" altLang="en-US" b="1">
              <a:solidFill>
                <a:schemeClr val="accent1"/>
              </a:solidFill>
            </a:endParaRPr>
          </a:p>
        </p:txBody>
      </p:sp>
      <p:pic>
        <p:nvPicPr>
          <p:cNvPr id="5" name="Content Placeholder 4"/>
          <p:cNvPicPr>
            <a:picLocks noChangeAspect="1"/>
          </p:cNvPicPr>
          <p:nvPr>
            <p:ph sz="half" idx="1"/>
          </p:nvPr>
        </p:nvPicPr>
        <p:blipFill>
          <a:blip r:embed="rId1"/>
          <a:srcRect l="19791" t="25269" r="7401" b="58967"/>
          <a:stretch>
            <a:fillRect/>
          </a:stretch>
        </p:blipFill>
        <p:spPr>
          <a:xfrm>
            <a:off x="770255" y="1306830"/>
            <a:ext cx="4846320" cy="1327150"/>
          </a:xfrm>
          <a:prstGeom prst="rect">
            <a:avLst/>
          </a:prstGeom>
        </p:spPr>
      </p:pic>
      <p:pic>
        <p:nvPicPr>
          <p:cNvPr id="6" name="Content Placeholder 5"/>
          <p:cNvPicPr>
            <a:picLocks noChangeAspect="1"/>
          </p:cNvPicPr>
          <p:nvPr>
            <p:ph sz="half" idx="2"/>
          </p:nvPr>
        </p:nvPicPr>
        <p:blipFill>
          <a:blip r:embed="rId1"/>
          <a:srcRect l="16741" t="45095" r="12630" b="37430"/>
          <a:stretch>
            <a:fillRect/>
          </a:stretch>
        </p:blipFill>
        <p:spPr>
          <a:xfrm>
            <a:off x="6082030" y="1306830"/>
            <a:ext cx="5394960" cy="1327150"/>
          </a:xfrm>
          <a:prstGeom prst="rect">
            <a:avLst/>
          </a:prstGeom>
        </p:spPr>
      </p:pic>
      <p:pic>
        <p:nvPicPr>
          <p:cNvPr id="7" name="Picture 6"/>
          <p:cNvPicPr>
            <a:picLocks noChangeAspect="1"/>
          </p:cNvPicPr>
          <p:nvPr/>
        </p:nvPicPr>
        <p:blipFill>
          <a:blip r:embed="rId2"/>
          <a:stretch>
            <a:fillRect/>
          </a:stretch>
        </p:blipFill>
        <p:spPr>
          <a:xfrm>
            <a:off x="6088380" y="3425190"/>
            <a:ext cx="15240" cy="7620"/>
          </a:xfrm>
          <a:prstGeom prst="rect">
            <a:avLst/>
          </a:prstGeom>
        </p:spPr>
      </p:pic>
      <p:pic>
        <p:nvPicPr>
          <p:cNvPr id="8" name="Picture 7"/>
          <p:cNvPicPr>
            <a:picLocks noChangeAspect="1"/>
          </p:cNvPicPr>
          <p:nvPr/>
        </p:nvPicPr>
        <p:blipFill>
          <a:blip r:embed="rId3"/>
          <a:srcRect l="21562" t="26195" r="8366" b="35524"/>
          <a:stretch>
            <a:fillRect/>
          </a:stretch>
        </p:blipFill>
        <p:spPr>
          <a:xfrm>
            <a:off x="74295" y="2633980"/>
            <a:ext cx="3661410" cy="2674620"/>
          </a:xfrm>
          <a:prstGeom prst="rect">
            <a:avLst/>
          </a:prstGeom>
        </p:spPr>
      </p:pic>
      <p:pic>
        <p:nvPicPr>
          <p:cNvPr id="9" name="Picture 8"/>
          <p:cNvPicPr>
            <a:picLocks noChangeAspect="1"/>
          </p:cNvPicPr>
          <p:nvPr/>
        </p:nvPicPr>
        <p:blipFill>
          <a:blip r:embed="rId4"/>
          <a:srcRect l="22735" t="32330" r="15811" b="27223"/>
          <a:stretch>
            <a:fillRect/>
          </a:stretch>
        </p:blipFill>
        <p:spPr>
          <a:xfrm>
            <a:off x="3750945" y="2700020"/>
            <a:ext cx="3798570" cy="2491105"/>
          </a:xfrm>
          <a:prstGeom prst="rect">
            <a:avLst/>
          </a:prstGeom>
        </p:spPr>
      </p:pic>
      <p:pic>
        <p:nvPicPr>
          <p:cNvPr id="10" name="Picture 9"/>
          <p:cNvPicPr>
            <a:picLocks noChangeAspect="1"/>
          </p:cNvPicPr>
          <p:nvPr/>
        </p:nvPicPr>
        <p:blipFill>
          <a:blip r:embed="rId5"/>
          <a:srcRect l="16333" t="38591" r="11111" b="21216"/>
          <a:stretch>
            <a:fillRect/>
          </a:stretch>
        </p:blipFill>
        <p:spPr>
          <a:xfrm>
            <a:off x="7742555" y="2728595"/>
            <a:ext cx="4359275" cy="2486025"/>
          </a:xfrm>
          <a:prstGeom prst="rect">
            <a:avLst/>
          </a:prstGeom>
        </p:spPr>
      </p:pic>
      <p:sp>
        <p:nvSpPr>
          <p:cNvPr id="11" name="Text Box 10"/>
          <p:cNvSpPr txBox="1"/>
          <p:nvPr/>
        </p:nvSpPr>
        <p:spPr>
          <a:xfrm>
            <a:off x="74295" y="5533390"/>
            <a:ext cx="12190730" cy="1168400"/>
          </a:xfrm>
          <a:prstGeom prst="rect">
            <a:avLst/>
          </a:prstGeom>
          <a:noFill/>
        </p:spPr>
        <p:txBody>
          <a:bodyPr wrap="square" rtlCol="0">
            <a:spAutoFit/>
          </a:bodyPr>
          <a:p>
            <a:pPr algn="l"/>
            <a:r>
              <a:rPr lang="en-US" sz="1400">
                <a:sym typeface="+mn-ea"/>
              </a:rPr>
              <a:t>We can see the service quality of any online store depends on few important factors. for eg. how many payment modes an online store accepts which makes purchases easier, the trust that the online retail store will fullfill its part of the transaction at the stipulated time. how quick the online store is to respond to any queries which arises from its customers the online store ensures/guarantee complete privacy to its customer online store should be active and operative from almost all the channels of communication (eg. Email, online chat, twitter, phone etc) Online Retailer should also be flexible with the return and replacement policy as well.</a:t>
            </a:r>
            <a:endParaRPr lang="en-US"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b="1">
                <a:solidFill>
                  <a:schemeClr val="accent1"/>
                </a:solidFill>
              </a:rPr>
              <a:t>Checking the System Quality</a:t>
            </a:r>
            <a:endParaRPr lang="en-IN" altLang="en-US" b="1">
              <a:solidFill>
                <a:schemeClr val="accent1"/>
              </a:solidFill>
            </a:endParaRPr>
          </a:p>
        </p:txBody>
      </p:sp>
      <p:pic>
        <p:nvPicPr>
          <p:cNvPr id="5" name="Content Placeholder 4"/>
          <p:cNvPicPr>
            <a:picLocks noChangeAspect="1"/>
          </p:cNvPicPr>
          <p:nvPr>
            <p:ph sz="half" idx="1"/>
          </p:nvPr>
        </p:nvPicPr>
        <p:blipFill>
          <a:blip r:embed="rId1"/>
          <a:srcRect l="270635" t="-100962" r="-270635" b="100962"/>
          <a:stretch>
            <a:fillRect/>
          </a:stretch>
        </p:blipFill>
        <p:spPr>
          <a:xfrm>
            <a:off x="103505" y="2776855"/>
            <a:ext cx="11983720" cy="2518410"/>
          </a:xfrm>
          <a:prstGeom prst="rect">
            <a:avLst/>
          </a:prstGeom>
        </p:spPr>
      </p:pic>
      <p:pic>
        <p:nvPicPr>
          <p:cNvPr id="6" name="Content Placeholder 5"/>
          <p:cNvPicPr>
            <a:picLocks noChangeAspect="1"/>
          </p:cNvPicPr>
          <p:nvPr>
            <p:ph sz="half" idx="2"/>
          </p:nvPr>
        </p:nvPicPr>
        <p:blipFill>
          <a:blip r:embed="rId2"/>
          <a:srcRect l="17581" t="23726" r="6857" b="68256"/>
          <a:stretch>
            <a:fillRect/>
          </a:stretch>
        </p:blipFill>
        <p:spPr>
          <a:xfrm>
            <a:off x="284480" y="1401445"/>
            <a:ext cx="5061585" cy="1258570"/>
          </a:xfrm>
          <a:prstGeom prst="rect">
            <a:avLst/>
          </a:prstGeom>
        </p:spPr>
      </p:pic>
      <p:pic>
        <p:nvPicPr>
          <p:cNvPr id="7" name="Picture 6"/>
          <p:cNvPicPr>
            <a:picLocks noChangeAspect="1"/>
          </p:cNvPicPr>
          <p:nvPr/>
        </p:nvPicPr>
        <p:blipFill>
          <a:blip r:embed="rId2"/>
          <a:srcRect l="19469" t="35261" r="22475" b="48948"/>
          <a:stretch>
            <a:fillRect/>
          </a:stretch>
        </p:blipFill>
        <p:spPr>
          <a:xfrm>
            <a:off x="6598920" y="1401445"/>
            <a:ext cx="4983480" cy="1258570"/>
          </a:xfrm>
          <a:prstGeom prst="rect">
            <a:avLst/>
          </a:prstGeom>
        </p:spPr>
      </p:pic>
      <p:pic>
        <p:nvPicPr>
          <p:cNvPr id="8" name="Picture 7"/>
          <p:cNvPicPr>
            <a:picLocks noChangeAspect="1"/>
          </p:cNvPicPr>
          <p:nvPr/>
        </p:nvPicPr>
        <p:blipFill>
          <a:blip r:embed="rId3"/>
          <a:srcRect l="16593" t="23128" r="9148" b="6772"/>
          <a:stretch>
            <a:fillRect/>
          </a:stretch>
        </p:blipFill>
        <p:spPr>
          <a:xfrm>
            <a:off x="284480" y="2776855"/>
            <a:ext cx="6314440" cy="3754120"/>
          </a:xfrm>
          <a:prstGeom prst="rect">
            <a:avLst/>
          </a:prstGeom>
        </p:spPr>
      </p:pic>
      <p:sp>
        <p:nvSpPr>
          <p:cNvPr id="9" name="Text Box 8"/>
          <p:cNvSpPr txBox="1"/>
          <p:nvPr/>
        </p:nvSpPr>
        <p:spPr>
          <a:xfrm>
            <a:off x="6981190" y="3244850"/>
            <a:ext cx="4601210" cy="2861310"/>
          </a:xfrm>
          <a:prstGeom prst="rect">
            <a:avLst/>
          </a:prstGeom>
          <a:noFill/>
        </p:spPr>
        <p:txBody>
          <a:bodyPr wrap="square" rtlCol="0">
            <a:spAutoFit/>
          </a:bodyPr>
          <a:p>
            <a:pPr algn="l"/>
            <a:r>
              <a:rPr lang="en-US">
                <a:sym typeface="+mn-ea"/>
              </a:rPr>
              <a:t>We can see that System Quality of the online store is also very important for the customers, Ease of Navigation through the website, the loading speed and processing time should be fairly quick, The content provided on the website must be easy to read and understand, and the interface should be very user friendly so that, customers wont face any issues while accessing the website.</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b="1">
                <a:solidFill>
                  <a:schemeClr val="accent1"/>
                </a:solidFill>
              </a:rPr>
              <a:t>Information Quality</a:t>
            </a:r>
            <a:endParaRPr lang="en-IN" altLang="en-US" b="1">
              <a:solidFill>
                <a:schemeClr val="accent1"/>
              </a:solidFill>
            </a:endParaRPr>
          </a:p>
        </p:txBody>
      </p:sp>
      <p:pic>
        <p:nvPicPr>
          <p:cNvPr id="5" name="Content Placeholder 4"/>
          <p:cNvPicPr>
            <a:picLocks noChangeAspect="1"/>
          </p:cNvPicPr>
          <p:nvPr>
            <p:ph sz="half" idx="1"/>
          </p:nvPr>
        </p:nvPicPr>
        <p:blipFill>
          <a:blip r:embed="rId1"/>
          <a:srcRect l="19466" t="24752" r="7437" b="59662"/>
          <a:stretch>
            <a:fillRect/>
          </a:stretch>
        </p:blipFill>
        <p:spPr>
          <a:xfrm>
            <a:off x="477520" y="844550"/>
            <a:ext cx="4969510" cy="1447165"/>
          </a:xfrm>
          <a:prstGeom prst="rect">
            <a:avLst/>
          </a:prstGeom>
        </p:spPr>
      </p:pic>
      <p:pic>
        <p:nvPicPr>
          <p:cNvPr id="6" name="Content Placeholder 5"/>
          <p:cNvPicPr>
            <a:picLocks noChangeAspect="1"/>
          </p:cNvPicPr>
          <p:nvPr>
            <p:ph sz="half" idx="2"/>
          </p:nvPr>
        </p:nvPicPr>
        <p:blipFill>
          <a:blip r:embed="rId1"/>
          <a:srcRect l="19230" t="44141" r="17403" b="40255"/>
          <a:stretch>
            <a:fillRect/>
          </a:stretch>
        </p:blipFill>
        <p:spPr>
          <a:xfrm>
            <a:off x="6151245" y="844550"/>
            <a:ext cx="5347970" cy="1447165"/>
          </a:xfrm>
          <a:prstGeom prst="rect">
            <a:avLst/>
          </a:prstGeom>
        </p:spPr>
      </p:pic>
      <p:pic>
        <p:nvPicPr>
          <p:cNvPr id="7" name="Picture 6"/>
          <p:cNvPicPr>
            <a:picLocks noChangeAspect="1"/>
          </p:cNvPicPr>
          <p:nvPr/>
        </p:nvPicPr>
        <p:blipFill>
          <a:blip r:embed="rId2"/>
          <a:srcRect l="16593" t="23893" r="8496" b="3195"/>
          <a:stretch>
            <a:fillRect/>
          </a:stretch>
        </p:blipFill>
        <p:spPr>
          <a:xfrm>
            <a:off x="179070" y="2423795"/>
            <a:ext cx="6734810" cy="4323715"/>
          </a:xfrm>
          <a:prstGeom prst="rect">
            <a:avLst/>
          </a:prstGeom>
        </p:spPr>
      </p:pic>
      <p:sp>
        <p:nvSpPr>
          <p:cNvPr id="8" name="Text Box 7"/>
          <p:cNvSpPr txBox="1"/>
          <p:nvPr/>
        </p:nvSpPr>
        <p:spPr>
          <a:xfrm>
            <a:off x="6986270" y="3091815"/>
            <a:ext cx="5104130" cy="2861310"/>
          </a:xfrm>
          <a:prstGeom prst="rect">
            <a:avLst/>
          </a:prstGeom>
          <a:noFill/>
        </p:spPr>
        <p:txBody>
          <a:bodyPr wrap="square" rtlCol="0">
            <a:spAutoFit/>
          </a:bodyPr>
          <a:p>
            <a:pPr algn="l"/>
            <a:r>
              <a:rPr lang="en-US">
                <a:sym typeface="+mn-ea"/>
              </a:rPr>
              <a:t>we can see how important it is to display relevant information on the online retail store. For all the online stores it is very important to work on providing good information quality on there website, so that customer can easily access all the required information and based on that complete his/her online purchasing. The detailed and informative content on the website helps the customers whether to shop from that particular online store or not.</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b="1">
                <a:solidFill>
                  <a:schemeClr val="accent1"/>
                </a:solidFill>
              </a:rPr>
              <a:t>Trust of customers</a:t>
            </a:r>
            <a:endParaRPr lang="en-IN" altLang="en-US" b="1">
              <a:solidFill>
                <a:schemeClr val="accent1"/>
              </a:solidFill>
            </a:endParaRPr>
          </a:p>
        </p:txBody>
      </p:sp>
      <p:pic>
        <p:nvPicPr>
          <p:cNvPr id="5" name="Content Placeholder 4"/>
          <p:cNvPicPr>
            <a:picLocks noChangeAspect="1"/>
          </p:cNvPicPr>
          <p:nvPr>
            <p:ph sz="half" idx="1"/>
          </p:nvPr>
        </p:nvPicPr>
        <p:blipFill>
          <a:blip r:embed="rId1"/>
          <a:srcRect l="19713" t="23460" r="8519" b="62752"/>
          <a:stretch>
            <a:fillRect/>
          </a:stretch>
        </p:blipFill>
        <p:spPr>
          <a:xfrm>
            <a:off x="324485" y="885190"/>
            <a:ext cx="5153660" cy="1462405"/>
          </a:xfrm>
          <a:prstGeom prst="rect">
            <a:avLst/>
          </a:prstGeom>
        </p:spPr>
      </p:pic>
      <p:pic>
        <p:nvPicPr>
          <p:cNvPr id="6" name="Content Placeholder 5"/>
          <p:cNvPicPr>
            <a:picLocks noChangeAspect="1"/>
          </p:cNvPicPr>
          <p:nvPr>
            <p:ph sz="half" idx="2"/>
          </p:nvPr>
        </p:nvPicPr>
        <p:blipFill>
          <a:blip r:embed="rId1"/>
          <a:srcRect l="19521" t="40676" r="7581" b="43269"/>
          <a:stretch>
            <a:fillRect/>
          </a:stretch>
        </p:blipFill>
        <p:spPr>
          <a:xfrm>
            <a:off x="6290310" y="885190"/>
            <a:ext cx="5292090" cy="1462405"/>
          </a:xfrm>
          <a:prstGeom prst="rect">
            <a:avLst/>
          </a:prstGeom>
        </p:spPr>
      </p:pic>
      <p:pic>
        <p:nvPicPr>
          <p:cNvPr id="7" name="Picture 6"/>
          <p:cNvPicPr>
            <a:picLocks noChangeAspect="1"/>
          </p:cNvPicPr>
          <p:nvPr/>
        </p:nvPicPr>
        <p:blipFill>
          <a:blip r:embed="rId2"/>
          <a:srcRect l="16593" t="23893" r="8887" b="4095"/>
          <a:stretch>
            <a:fillRect/>
          </a:stretch>
        </p:blipFill>
        <p:spPr>
          <a:xfrm>
            <a:off x="324485" y="2347595"/>
            <a:ext cx="7082155" cy="4313555"/>
          </a:xfrm>
          <a:prstGeom prst="rect">
            <a:avLst/>
          </a:prstGeom>
        </p:spPr>
      </p:pic>
      <p:sp>
        <p:nvSpPr>
          <p:cNvPr id="8" name="Text Box 7"/>
          <p:cNvSpPr txBox="1"/>
          <p:nvPr/>
        </p:nvSpPr>
        <p:spPr>
          <a:xfrm>
            <a:off x="7588250" y="2347595"/>
            <a:ext cx="4603750" cy="4399915"/>
          </a:xfrm>
          <a:prstGeom prst="rect">
            <a:avLst/>
          </a:prstGeom>
          <a:noFill/>
        </p:spPr>
        <p:txBody>
          <a:bodyPr wrap="square" rtlCol="0">
            <a:spAutoFit/>
          </a:bodyPr>
          <a:p>
            <a:pPr algn="l"/>
            <a:r>
              <a:rPr lang="en-US" sz="1400">
                <a:sym typeface="+mn-ea"/>
              </a:rPr>
              <a:t>Here we can see that Trust plays very important role for customers to buy anything from online stores. so, online stores should enhance there quality experince and make there website very safe and secure to retain there customers and bring them back again and again to shop online hazzlefree. customers trust the online stores which are easy to communicate to, so that whenever they stuck they can easily contact online store through various communication channels.customers trust also depends upon how quickly you can complete your transaction / deliver. Customers also trust the online stores who keeps secure there privacy and also provide secured payment gateway too. Online stores can also win Trust of there Customers by providing them the best discounts or best price for the products/ Services they shop through the online stores. moreover User Satisfaction cannot exist without Trust Factor. So, Online stores must keep on updating and upgrading there stores, services and most important there privacy and secure policy frequently.</a:t>
            </a:r>
            <a:endParaRPr lang="en-US"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b="1">
                <a:solidFill>
                  <a:schemeClr val="accent1"/>
                </a:solidFill>
              </a:rPr>
              <a:t>Net Benefits</a:t>
            </a:r>
            <a:endParaRPr lang="en-IN" altLang="en-US" b="1">
              <a:solidFill>
                <a:schemeClr val="accent1"/>
              </a:solidFill>
            </a:endParaRPr>
          </a:p>
        </p:txBody>
      </p:sp>
      <p:pic>
        <p:nvPicPr>
          <p:cNvPr id="5" name="Content Placeholder 4"/>
          <p:cNvPicPr>
            <a:picLocks noChangeAspect="1"/>
          </p:cNvPicPr>
          <p:nvPr>
            <p:ph sz="half" idx="2"/>
          </p:nvPr>
        </p:nvPicPr>
        <p:blipFill>
          <a:blip r:embed="rId1"/>
          <a:srcRect l="20191" t="27155" r="6838" b="44714"/>
          <a:stretch>
            <a:fillRect/>
          </a:stretch>
        </p:blipFill>
        <p:spPr>
          <a:xfrm>
            <a:off x="608965" y="848360"/>
            <a:ext cx="4634865" cy="1609090"/>
          </a:xfrm>
          <a:prstGeom prst="rect">
            <a:avLst/>
          </a:prstGeom>
        </p:spPr>
      </p:pic>
      <p:pic>
        <p:nvPicPr>
          <p:cNvPr id="6" name="Content Placeholder 5"/>
          <p:cNvPicPr>
            <a:picLocks noChangeAspect="1"/>
          </p:cNvPicPr>
          <p:nvPr>
            <p:ph sz="half" idx="1"/>
          </p:nvPr>
        </p:nvPicPr>
        <p:blipFill>
          <a:blip r:embed="rId2"/>
          <a:srcRect l="19765" t="35824" r="8381" b="48993"/>
          <a:stretch>
            <a:fillRect/>
          </a:stretch>
        </p:blipFill>
        <p:spPr>
          <a:xfrm>
            <a:off x="6263005" y="984885"/>
            <a:ext cx="4919345" cy="1471930"/>
          </a:xfrm>
          <a:prstGeom prst="rect">
            <a:avLst/>
          </a:prstGeom>
        </p:spPr>
      </p:pic>
      <p:pic>
        <p:nvPicPr>
          <p:cNvPr id="7" name="Picture 6"/>
          <p:cNvPicPr>
            <a:picLocks noChangeAspect="1"/>
          </p:cNvPicPr>
          <p:nvPr/>
        </p:nvPicPr>
        <p:blipFill>
          <a:blip r:embed="rId3"/>
          <a:srcRect l="15893" t="42403" r="10288" b="33267"/>
          <a:stretch>
            <a:fillRect/>
          </a:stretch>
        </p:blipFill>
        <p:spPr>
          <a:xfrm>
            <a:off x="155575" y="2452370"/>
            <a:ext cx="4311015" cy="1779270"/>
          </a:xfrm>
          <a:prstGeom prst="rect">
            <a:avLst/>
          </a:prstGeom>
        </p:spPr>
      </p:pic>
      <p:pic>
        <p:nvPicPr>
          <p:cNvPr id="8" name="Picture 7"/>
          <p:cNvPicPr>
            <a:picLocks noChangeAspect="1"/>
          </p:cNvPicPr>
          <p:nvPr/>
        </p:nvPicPr>
        <p:blipFill>
          <a:blip r:embed="rId4"/>
          <a:srcRect l="16398" t="48670" r="10842" b="29517"/>
          <a:stretch>
            <a:fillRect/>
          </a:stretch>
        </p:blipFill>
        <p:spPr>
          <a:xfrm>
            <a:off x="635" y="4288155"/>
            <a:ext cx="4465320" cy="1481455"/>
          </a:xfrm>
          <a:prstGeom prst="rect">
            <a:avLst/>
          </a:prstGeom>
        </p:spPr>
      </p:pic>
      <p:pic>
        <p:nvPicPr>
          <p:cNvPr id="9" name="Picture 8"/>
          <p:cNvPicPr>
            <a:picLocks noChangeAspect="1"/>
          </p:cNvPicPr>
          <p:nvPr/>
        </p:nvPicPr>
        <p:blipFill>
          <a:blip r:embed="rId5"/>
          <a:stretch>
            <a:fillRect/>
          </a:stretch>
        </p:blipFill>
        <p:spPr>
          <a:xfrm>
            <a:off x="6088380" y="3425190"/>
            <a:ext cx="15240" cy="7620"/>
          </a:xfrm>
          <a:prstGeom prst="rect">
            <a:avLst/>
          </a:prstGeom>
        </p:spPr>
      </p:pic>
      <p:pic>
        <p:nvPicPr>
          <p:cNvPr id="10" name="Picture 9"/>
          <p:cNvPicPr>
            <a:picLocks noChangeAspect="1"/>
          </p:cNvPicPr>
          <p:nvPr/>
        </p:nvPicPr>
        <p:blipFill>
          <a:blip r:embed="rId6"/>
          <a:srcRect l="16137" t="53410" r="10427" b="23550"/>
          <a:stretch>
            <a:fillRect/>
          </a:stretch>
        </p:blipFill>
        <p:spPr>
          <a:xfrm>
            <a:off x="4273550" y="2447290"/>
            <a:ext cx="3268345" cy="1807845"/>
          </a:xfrm>
          <a:prstGeom prst="rect">
            <a:avLst/>
          </a:prstGeom>
        </p:spPr>
      </p:pic>
      <p:pic>
        <p:nvPicPr>
          <p:cNvPr id="11" name="Picture 10"/>
          <p:cNvPicPr>
            <a:picLocks noChangeAspect="1"/>
          </p:cNvPicPr>
          <p:nvPr/>
        </p:nvPicPr>
        <p:blipFill>
          <a:blip r:embed="rId7"/>
          <a:srcRect l="16382" t="47092" r="10182" b="28410"/>
          <a:stretch>
            <a:fillRect/>
          </a:stretch>
        </p:blipFill>
        <p:spPr>
          <a:xfrm>
            <a:off x="4466590" y="4288155"/>
            <a:ext cx="3268345" cy="1481455"/>
          </a:xfrm>
          <a:prstGeom prst="rect">
            <a:avLst/>
          </a:prstGeom>
        </p:spPr>
      </p:pic>
      <p:pic>
        <p:nvPicPr>
          <p:cNvPr id="12" name="Picture 11"/>
          <p:cNvPicPr>
            <a:picLocks noChangeAspect="1"/>
          </p:cNvPicPr>
          <p:nvPr/>
        </p:nvPicPr>
        <p:blipFill>
          <a:blip r:embed="rId8"/>
          <a:srcRect l="16137" t="45865" r="10288" b="30107"/>
          <a:stretch>
            <a:fillRect/>
          </a:stretch>
        </p:blipFill>
        <p:spPr>
          <a:xfrm>
            <a:off x="7908290" y="2471420"/>
            <a:ext cx="4283710" cy="1760220"/>
          </a:xfrm>
          <a:prstGeom prst="rect">
            <a:avLst/>
          </a:prstGeom>
        </p:spPr>
      </p:pic>
      <p:pic>
        <p:nvPicPr>
          <p:cNvPr id="13" name="Picture 12"/>
          <p:cNvPicPr>
            <a:picLocks noChangeAspect="1"/>
          </p:cNvPicPr>
          <p:nvPr/>
        </p:nvPicPr>
        <p:blipFill>
          <a:blip r:embed="rId9"/>
          <a:srcRect l="16887" t="57521" r="10036" b="18212"/>
          <a:stretch>
            <a:fillRect/>
          </a:stretch>
        </p:blipFill>
        <p:spPr>
          <a:xfrm>
            <a:off x="7908290" y="4284980"/>
            <a:ext cx="4283710" cy="1470660"/>
          </a:xfrm>
          <a:prstGeom prst="rect">
            <a:avLst/>
          </a:prstGeom>
        </p:spPr>
      </p:pic>
      <p:sp>
        <p:nvSpPr>
          <p:cNvPr id="14" name="Text Box 13"/>
          <p:cNvSpPr txBox="1"/>
          <p:nvPr/>
        </p:nvSpPr>
        <p:spPr>
          <a:xfrm>
            <a:off x="-635" y="5802630"/>
            <a:ext cx="12192635" cy="1060450"/>
          </a:xfrm>
          <a:prstGeom prst="rect">
            <a:avLst/>
          </a:prstGeom>
          <a:noFill/>
        </p:spPr>
        <p:txBody>
          <a:bodyPr wrap="square" rtlCol="0">
            <a:spAutoFit/>
          </a:bodyPr>
          <a:p>
            <a:pPr algn="l"/>
            <a:r>
              <a:rPr lang="en-US" sz="900">
                <a:sym typeface="+mn-ea"/>
              </a:rPr>
              <a:t>These are some benefits Customers get while they shop from an online store:-</a:t>
            </a:r>
            <a:endParaRPr lang="en-US" sz="900"/>
          </a:p>
          <a:p>
            <a:pPr algn="l"/>
            <a:r>
              <a:rPr lang="en-US" sz="900">
                <a:sym typeface="+mn-ea"/>
              </a:rPr>
              <a:t>They can shop anytime and anywhere as per there own convenience</a:t>
            </a:r>
            <a:endParaRPr lang="en-US" sz="900"/>
          </a:p>
          <a:p>
            <a:pPr algn="l"/>
            <a:r>
              <a:rPr lang="en-US" sz="900">
                <a:sym typeface="+mn-ea"/>
              </a:rPr>
              <a:t>They can compare many products or same product from different online stores</a:t>
            </a:r>
            <a:endParaRPr lang="en-US" sz="900"/>
          </a:p>
          <a:p>
            <a:pPr algn="l"/>
            <a:r>
              <a:rPr lang="en-US" sz="900">
                <a:sym typeface="+mn-ea"/>
              </a:rPr>
              <a:t>They can get best offers while shopping online and they can even compare it online with other stores which is almost impossible while shop offline.</a:t>
            </a:r>
            <a:endParaRPr lang="en-US" sz="900"/>
          </a:p>
          <a:p>
            <a:pPr algn="l"/>
            <a:r>
              <a:rPr lang="en-US" sz="900">
                <a:sym typeface="+mn-ea"/>
              </a:rPr>
              <a:t>Now a days online stores offer many different payment modes to there customers even pay on delivery and pay later.</a:t>
            </a:r>
            <a:endParaRPr lang="en-US" sz="900"/>
          </a:p>
          <a:p>
            <a:pPr algn="l"/>
            <a:r>
              <a:rPr lang="en-US" sz="900">
                <a:sym typeface="+mn-ea"/>
              </a:rPr>
              <a:t>They can exchange/return as per there convinence while working at office or sitting at home.</a:t>
            </a:r>
            <a:endParaRPr lang="en-US" sz="900"/>
          </a:p>
          <a:p>
            <a:pPr algn="l"/>
            <a:r>
              <a:rPr lang="en-US" sz="900">
                <a:sym typeface="+mn-ea"/>
              </a:rPr>
              <a:t>Biggest benefit of shopping online is it saves lot of time and energy which can be used where it is required the most.</a:t>
            </a:r>
            <a:endParaRPr lang="en-US" sz="9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b="1">
                <a:solidFill>
                  <a:schemeClr val="accent1"/>
                </a:solidFill>
              </a:rPr>
              <a:t>Indian Online Retailers Visualization</a:t>
            </a:r>
            <a:endParaRPr lang="en-IN" altLang="en-US" b="1">
              <a:solidFill>
                <a:schemeClr val="accent1"/>
              </a:solidFill>
            </a:endParaRPr>
          </a:p>
        </p:txBody>
      </p:sp>
      <p:pic>
        <p:nvPicPr>
          <p:cNvPr id="5" name="Content Placeholder 4"/>
          <p:cNvPicPr>
            <a:picLocks noChangeAspect="1"/>
          </p:cNvPicPr>
          <p:nvPr>
            <p:ph sz="half" idx="1"/>
          </p:nvPr>
        </p:nvPicPr>
        <p:blipFill>
          <a:blip r:embed="rId1"/>
          <a:srcRect l="15850" t="25500" r="7223" b="27654"/>
          <a:stretch>
            <a:fillRect/>
          </a:stretch>
        </p:blipFill>
        <p:spPr>
          <a:xfrm>
            <a:off x="1224915" y="1038860"/>
            <a:ext cx="4152265" cy="2320290"/>
          </a:xfrm>
          <a:prstGeom prst="rect">
            <a:avLst/>
          </a:prstGeom>
        </p:spPr>
      </p:pic>
      <p:pic>
        <p:nvPicPr>
          <p:cNvPr id="6" name="Content Placeholder 5"/>
          <p:cNvPicPr>
            <a:picLocks noChangeAspect="1"/>
          </p:cNvPicPr>
          <p:nvPr>
            <p:ph sz="half" idx="2"/>
          </p:nvPr>
        </p:nvPicPr>
        <p:blipFill>
          <a:blip r:embed="rId2"/>
          <a:srcRect l="16780" t="29090" r="6607" b="15628"/>
          <a:stretch>
            <a:fillRect/>
          </a:stretch>
        </p:blipFill>
        <p:spPr>
          <a:xfrm>
            <a:off x="1240155" y="3759835"/>
            <a:ext cx="4137025" cy="2738120"/>
          </a:xfrm>
          <a:prstGeom prst="rect">
            <a:avLst/>
          </a:prstGeom>
        </p:spPr>
      </p:pic>
      <p:pic>
        <p:nvPicPr>
          <p:cNvPr id="7" name="Picture 6"/>
          <p:cNvPicPr>
            <a:picLocks noChangeAspect="1"/>
          </p:cNvPicPr>
          <p:nvPr/>
        </p:nvPicPr>
        <p:blipFill>
          <a:blip r:embed="rId3"/>
          <a:srcRect l="16137" t="29111" r="12023" b="18212"/>
          <a:stretch>
            <a:fillRect/>
          </a:stretch>
        </p:blipFill>
        <p:spPr>
          <a:xfrm>
            <a:off x="6015990" y="1038860"/>
            <a:ext cx="5748655" cy="47802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b="1">
                <a:solidFill>
                  <a:schemeClr val="accent1"/>
                </a:solidFill>
              </a:rPr>
              <a:t>Bivariate Analysis</a:t>
            </a:r>
            <a:endParaRPr lang="en-IN" altLang="en-US" b="1">
              <a:solidFill>
                <a:schemeClr val="accent1"/>
              </a:solidFill>
            </a:endParaRPr>
          </a:p>
        </p:txBody>
      </p:sp>
      <p:pic>
        <p:nvPicPr>
          <p:cNvPr id="5" name="Content Placeholder 4"/>
          <p:cNvPicPr>
            <a:picLocks noChangeAspect="1"/>
          </p:cNvPicPr>
          <p:nvPr>
            <p:ph sz="half" idx="1"/>
          </p:nvPr>
        </p:nvPicPr>
        <p:blipFill>
          <a:blip r:embed="rId1"/>
          <a:srcRect l="18415" t="22250" r="8901" b="59990"/>
          <a:stretch>
            <a:fillRect/>
          </a:stretch>
        </p:blipFill>
        <p:spPr>
          <a:xfrm>
            <a:off x="0" y="1044575"/>
            <a:ext cx="4894580" cy="1137920"/>
          </a:xfrm>
          <a:prstGeom prst="rect">
            <a:avLst/>
          </a:prstGeom>
        </p:spPr>
      </p:pic>
      <p:pic>
        <p:nvPicPr>
          <p:cNvPr id="6" name="Content Placeholder 5"/>
          <p:cNvPicPr>
            <a:picLocks noChangeAspect="1"/>
          </p:cNvPicPr>
          <p:nvPr>
            <p:ph sz="half" idx="2"/>
          </p:nvPr>
        </p:nvPicPr>
        <p:blipFill>
          <a:blip r:embed="rId2"/>
          <a:srcRect l="15673" t="42379" r="14628" b="36248"/>
          <a:stretch>
            <a:fillRect/>
          </a:stretch>
        </p:blipFill>
        <p:spPr>
          <a:xfrm>
            <a:off x="0" y="2182495"/>
            <a:ext cx="3707765" cy="1119505"/>
          </a:xfrm>
          <a:prstGeom prst="rect">
            <a:avLst/>
          </a:prstGeom>
        </p:spPr>
      </p:pic>
      <p:pic>
        <p:nvPicPr>
          <p:cNvPr id="7" name="Picture 6"/>
          <p:cNvPicPr>
            <a:picLocks noChangeAspect="1"/>
          </p:cNvPicPr>
          <p:nvPr/>
        </p:nvPicPr>
        <p:blipFill>
          <a:blip r:embed="rId3"/>
          <a:srcRect l="16137" t="46367" r="16887" b="29868"/>
          <a:stretch>
            <a:fillRect/>
          </a:stretch>
        </p:blipFill>
        <p:spPr>
          <a:xfrm>
            <a:off x="0" y="3302000"/>
            <a:ext cx="3707765" cy="1120140"/>
          </a:xfrm>
          <a:prstGeom prst="rect">
            <a:avLst/>
          </a:prstGeom>
        </p:spPr>
      </p:pic>
      <p:pic>
        <p:nvPicPr>
          <p:cNvPr id="8" name="Picture 7"/>
          <p:cNvPicPr>
            <a:picLocks noChangeAspect="1"/>
          </p:cNvPicPr>
          <p:nvPr/>
        </p:nvPicPr>
        <p:blipFill>
          <a:blip r:embed="rId4"/>
          <a:srcRect l="16137" t="44909" r="16390" b="33023"/>
          <a:stretch>
            <a:fillRect/>
          </a:stretch>
        </p:blipFill>
        <p:spPr>
          <a:xfrm>
            <a:off x="0" y="4422140"/>
            <a:ext cx="3707765" cy="1062355"/>
          </a:xfrm>
          <a:prstGeom prst="rect">
            <a:avLst/>
          </a:prstGeom>
        </p:spPr>
      </p:pic>
      <p:pic>
        <p:nvPicPr>
          <p:cNvPr id="9" name="Picture 8"/>
          <p:cNvPicPr>
            <a:picLocks noChangeAspect="1"/>
          </p:cNvPicPr>
          <p:nvPr/>
        </p:nvPicPr>
        <p:blipFill>
          <a:blip r:embed="rId5"/>
          <a:srcRect l="15640" t="48189" r="16504" b="24593"/>
          <a:stretch>
            <a:fillRect/>
          </a:stretch>
        </p:blipFill>
        <p:spPr>
          <a:xfrm>
            <a:off x="0" y="5479415"/>
            <a:ext cx="3707130" cy="1149350"/>
          </a:xfrm>
          <a:prstGeom prst="rect">
            <a:avLst/>
          </a:prstGeom>
        </p:spPr>
      </p:pic>
      <p:pic>
        <p:nvPicPr>
          <p:cNvPr id="10" name="Picture 9"/>
          <p:cNvPicPr>
            <a:picLocks noChangeAspect="1"/>
          </p:cNvPicPr>
          <p:nvPr/>
        </p:nvPicPr>
        <p:blipFill>
          <a:blip r:embed="rId6"/>
          <a:srcRect l="15885" t="47817" r="16634" b="28402"/>
          <a:stretch>
            <a:fillRect/>
          </a:stretch>
        </p:blipFill>
        <p:spPr>
          <a:xfrm>
            <a:off x="3465830" y="2182495"/>
            <a:ext cx="3674110" cy="1120140"/>
          </a:xfrm>
          <a:prstGeom prst="rect">
            <a:avLst/>
          </a:prstGeom>
        </p:spPr>
      </p:pic>
      <p:pic>
        <p:nvPicPr>
          <p:cNvPr id="11" name="Picture 10"/>
          <p:cNvPicPr>
            <a:picLocks noChangeAspect="1"/>
          </p:cNvPicPr>
          <p:nvPr/>
        </p:nvPicPr>
        <p:blipFill>
          <a:blip r:embed="rId7"/>
          <a:srcRect l="15885" t="46367" r="16634" b="29621"/>
          <a:stretch>
            <a:fillRect/>
          </a:stretch>
        </p:blipFill>
        <p:spPr>
          <a:xfrm>
            <a:off x="3465830" y="3302000"/>
            <a:ext cx="3673475" cy="1101090"/>
          </a:xfrm>
          <a:prstGeom prst="rect">
            <a:avLst/>
          </a:prstGeom>
        </p:spPr>
      </p:pic>
      <p:pic>
        <p:nvPicPr>
          <p:cNvPr id="12" name="Picture 11"/>
          <p:cNvPicPr>
            <a:picLocks noChangeAspect="1"/>
          </p:cNvPicPr>
          <p:nvPr/>
        </p:nvPicPr>
        <p:blipFill>
          <a:blip r:embed="rId8"/>
          <a:srcRect l="16137" t="44646" r="16243" b="25247"/>
          <a:stretch>
            <a:fillRect/>
          </a:stretch>
        </p:blipFill>
        <p:spPr>
          <a:xfrm>
            <a:off x="3465830" y="4403090"/>
            <a:ext cx="3674745" cy="1083945"/>
          </a:xfrm>
          <a:prstGeom prst="rect">
            <a:avLst/>
          </a:prstGeom>
        </p:spPr>
      </p:pic>
      <p:pic>
        <p:nvPicPr>
          <p:cNvPr id="13" name="Picture 12"/>
          <p:cNvPicPr>
            <a:picLocks noChangeAspect="1"/>
          </p:cNvPicPr>
          <p:nvPr/>
        </p:nvPicPr>
        <p:blipFill>
          <a:blip r:embed="rId9"/>
          <a:srcRect l="15893" t="50231" r="16496" b="22100"/>
          <a:stretch>
            <a:fillRect/>
          </a:stretch>
        </p:blipFill>
        <p:spPr>
          <a:xfrm>
            <a:off x="3464560" y="5503545"/>
            <a:ext cx="3674745" cy="1148715"/>
          </a:xfrm>
          <a:prstGeom prst="rect">
            <a:avLst/>
          </a:prstGeom>
        </p:spPr>
      </p:pic>
      <p:pic>
        <p:nvPicPr>
          <p:cNvPr id="14" name="Picture 13"/>
          <p:cNvPicPr>
            <a:picLocks noChangeAspect="1"/>
          </p:cNvPicPr>
          <p:nvPr/>
        </p:nvPicPr>
        <p:blipFill>
          <a:blip r:embed="rId10"/>
          <a:srcRect l="16137" t="48423" r="15885" b="27397"/>
          <a:stretch>
            <a:fillRect/>
          </a:stretch>
        </p:blipFill>
        <p:spPr>
          <a:xfrm>
            <a:off x="4894580" y="1044575"/>
            <a:ext cx="2957830" cy="1156970"/>
          </a:xfrm>
          <a:prstGeom prst="rect">
            <a:avLst/>
          </a:prstGeom>
        </p:spPr>
      </p:pic>
      <p:pic>
        <p:nvPicPr>
          <p:cNvPr id="15" name="Picture 14"/>
          <p:cNvPicPr>
            <a:picLocks noChangeAspect="1"/>
          </p:cNvPicPr>
          <p:nvPr/>
        </p:nvPicPr>
        <p:blipFill>
          <a:blip r:embed="rId11"/>
          <a:srcRect l="16382" t="46795" r="16878" b="27810"/>
          <a:stretch>
            <a:fillRect/>
          </a:stretch>
        </p:blipFill>
        <p:spPr>
          <a:xfrm>
            <a:off x="7852410" y="1044575"/>
            <a:ext cx="4339590" cy="1157605"/>
          </a:xfrm>
          <a:prstGeom prst="rect">
            <a:avLst/>
          </a:prstGeom>
        </p:spPr>
      </p:pic>
      <p:pic>
        <p:nvPicPr>
          <p:cNvPr id="16" name="Picture 15"/>
          <p:cNvPicPr>
            <a:picLocks noChangeAspect="1"/>
          </p:cNvPicPr>
          <p:nvPr/>
        </p:nvPicPr>
        <p:blipFill>
          <a:blip r:embed="rId12"/>
          <a:srcRect l="16382" t="45634" r="16390" b="30107"/>
          <a:stretch>
            <a:fillRect/>
          </a:stretch>
        </p:blipFill>
        <p:spPr>
          <a:xfrm>
            <a:off x="7139305" y="2171700"/>
            <a:ext cx="5052060" cy="1111250"/>
          </a:xfrm>
          <a:prstGeom prst="rect">
            <a:avLst/>
          </a:prstGeom>
        </p:spPr>
      </p:pic>
      <p:pic>
        <p:nvPicPr>
          <p:cNvPr id="17" name="Picture 16"/>
          <p:cNvPicPr>
            <a:picLocks noChangeAspect="1"/>
          </p:cNvPicPr>
          <p:nvPr/>
        </p:nvPicPr>
        <p:blipFill>
          <a:blip r:embed="rId13"/>
          <a:srcRect l="15640" t="49638" r="16634" b="27132"/>
          <a:stretch>
            <a:fillRect/>
          </a:stretch>
        </p:blipFill>
        <p:spPr>
          <a:xfrm>
            <a:off x="7139940" y="3282950"/>
            <a:ext cx="5051425" cy="1140460"/>
          </a:xfrm>
          <a:prstGeom prst="rect">
            <a:avLst/>
          </a:prstGeom>
        </p:spPr>
      </p:pic>
      <p:pic>
        <p:nvPicPr>
          <p:cNvPr id="18" name="Picture 17"/>
          <p:cNvPicPr>
            <a:picLocks noChangeAspect="1"/>
          </p:cNvPicPr>
          <p:nvPr/>
        </p:nvPicPr>
        <p:blipFill>
          <a:blip r:embed="rId14"/>
          <a:srcRect l="16382" t="48789" r="16390" b="27191"/>
          <a:stretch>
            <a:fillRect/>
          </a:stretch>
        </p:blipFill>
        <p:spPr>
          <a:xfrm>
            <a:off x="7139305" y="4403090"/>
            <a:ext cx="5052060" cy="1082040"/>
          </a:xfrm>
          <a:prstGeom prst="rect">
            <a:avLst/>
          </a:prstGeom>
        </p:spPr>
      </p:pic>
      <p:pic>
        <p:nvPicPr>
          <p:cNvPr id="19" name="Picture 18"/>
          <p:cNvPicPr>
            <a:picLocks noChangeAspect="1"/>
          </p:cNvPicPr>
          <p:nvPr/>
        </p:nvPicPr>
        <p:blipFill>
          <a:blip r:embed="rId15"/>
          <a:srcRect l="16137" t="47092" r="16382" b="28888"/>
          <a:stretch>
            <a:fillRect/>
          </a:stretch>
        </p:blipFill>
        <p:spPr>
          <a:xfrm>
            <a:off x="7139940" y="5522595"/>
            <a:ext cx="4847590" cy="10833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776605"/>
          </a:xfrm>
        </p:spPr>
        <p:txBody>
          <a:bodyPr/>
          <a:p>
            <a:pPr algn="ctr"/>
            <a:r>
              <a:rPr lang="en-IN" altLang="en-US" b="1">
                <a:solidFill>
                  <a:schemeClr val="accent1"/>
                </a:solidFill>
              </a:rPr>
              <a:t>Problem Analysis</a:t>
            </a:r>
            <a:endParaRPr lang="en-IN" altLang="en-US" b="1">
              <a:solidFill>
                <a:schemeClr val="accent1"/>
              </a:solidFill>
            </a:endParaRPr>
          </a:p>
        </p:txBody>
      </p:sp>
      <p:sp>
        <p:nvSpPr>
          <p:cNvPr id="3" name="Content Placeholder 2"/>
          <p:cNvSpPr>
            <a:spLocks noGrp="1"/>
          </p:cNvSpPr>
          <p:nvPr>
            <p:ph idx="1"/>
          </p:nvPr>
        </p:nvSpPr>
        <p:spPr>
          <a:xfrm>
            <a:off x="609600" y="1174750"/>
            <a:ext cx="10972800" cy="5405755"/>
          </a:xfrm>
        </p:spPr>
        <p:txBody>
          <a:bodyPr/>
          <a:p>
            <a:r>
              <a:rPr lang="en-US" sz="2200"/>
              <a:t>Customer satisfaction has emerged as one of the most important factors that guarantee the success of online store; it has been posited as a key stimulant of purchase, repurchase intentions and customer loyalty. </a:t>
            </a:r>
            <a:endParaRPr lang="en-US" sz="2200"/>
          </a:p>
          <a:p>
            <a:r>
              <a:rPr lang="en-US" sz="2200"/>
              <a:t>A comprehensive review of the literature, theories and models have been carried out to propose the models for customer activation and customer retention. </a:t>
            </a:r>
            <a:endParaRPr lang="en-US" sz="2200"/>
          </a:p>
          <a:p>
            <a:r>
              <a:rPr lang="en-US" sz="2200"/>
              <a:t>Five major factors that contributed to the success of an e-commerce store have been identified as: service quality, system quality, information quality, trust and net benefit.</a:t>
            </a:r>
            <a:endParaRPr lang="en-US" sz="2200"/>
          </a:p>
          <a:p>
            <a:r>
              <a:rPr lang="en-US" sz="2200"/>
              <a:t> 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a:t>
            </a:r>
            <a:endParaRPr lang="en-US" sz="2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02640" y="-1608455"/>
            <a:ext cx="10972800" cy="582613"/>
          </a:xfrm>
        </p:spPr>
        <p:txBody>
          <a:bodyPr/>
          <a:p>
            <a:endParaRPr lang="en-US"/>
          </a:p>
        </p:txBody>
      </p:sp>
      <p:pic>
        <p:nvPicPr>
          <p:cNvPr id="5" name="Content Placeholder 4"/>
          <p:cNvPicPr>
            <a:picLocks noChangeAspect="1"/>
          </p:cNvPicPr>
          <p:nvPr>
            <p:ph sz="half" idx="1"/>
          </p:nvPr>
        </p:nvPicPr>
        <p:blipFill>
          <a:blip r:embed="rId1"/>
          <a:srcRect l="15368" t="45930" r="15368" b="29620"/>
          <a:stretch>
            <a:fillRect/>
          </a:stretch>
        </p:blipFill>
        <p:spPr>
          <a:xfrm>
            <a:off x="0" y="0"/>
            <a:ext cx="2937510" cy="1102360"/>
          </a:xfrm>
          <a:prstGeom prst="rect">
            <a:avLst/>
          </a:prstGeom>
        </p:spPr>
      </p:pic>
      <p:pic>
        <p:nvPicPr>
          <p:cNvPr id="6" name="Content Placeholder 5"/>
          <p:cNvPicPr>
            <a:picLocks noChangeAspect="1"/>
          </p:cNvPicPr>
          <p:nvPr>
            <p:ph sz="half" idx="2"/>
          </p:nvPr>
        </p:nvPicPr>
        <p:blipFill>
          <a:blip r:embed="rId2"/>
          <a:srcRect l="15181" t="42987" r="15981" b="31256"/>
          <a:stretch>
            <a:fillRect/>
          </a:stretch>
        </p:blipFill>
        <p:spPr>
          <a:xfrm>
            <a:off x="2937510" y="0"/>
            <a:ext cx="2871470" cy="1102360"/>
          </a:xfrm>
          <a:prstGeom prst="rect">
            <a:avLst/>
          </a:prstGeom>
        </p:spPr>
      </p:pic>
      <p:pic>
        <p:nvPicPr>
          <p:cNvPr id="7" name="Picture 6"/>
          <p:cNvPicPr>
            <a:picLocks noChangeAspect="1"/>
          </p:cNvPicPr>
          <p:nvPr/>
        </p:nvPicPr>
        <p:blipFill>
          <a:blip r:embed="rId3"/>
          <a:srcRect l="16137" t="48550" r="16382" b="27924"/>
          <a:stretch>
            <a:fillRect/>
          </a:stretch>
        </p:blipFill>
        <p:spPr>
          <a:xfrm>
            <a:off x="5808980" y="0"/>
            <a:ext cx="3228975" cy="1102995"/>
          </a:xfrm>
          <a:prstGeom prst="rect">
            <a:avLst/>
          </a:prstGeom>
        </p:spPr>
      </p:pic>
      <p:pic>
        <p:nvPicPr>
          <p:cNvPr id="8" name="Picture 7"/>
          <p:cNvPicPr>
            <a:picLocks noChangeAspect="1"/>
          </p:cNvPicPr>
          <p:nvPr/>
        </p:nvPicPr>
        <p:blipFill>
          <a:blip r:embed="rId4"/>
          <a:srcRect l="15640" t="47092" r="16382" b="27924"/>
          <a:stretch>
            <a:fillRect/>
          </a:stretch>
        </p:blipFill>
        <p:spPr>
          <a:xfrm>
            <a:off x="9038590" y="0"/>
            <a:ext cx="3153410" cy="1103630"/>
          </a:xfrm>
          <a:prstGeom prst="rect">
            <a:avLst/>
          </a:prstGeom>
        </p:spPr>
      </p:pic>
      <p:pic>
        <p:nvPicPr>
          <p:cNvPr id="9" name="Picture 8"/>
          <p:cNvPicPr>
            <a:picLocks noChangeAspect="1"/>
          </p:cNvPicPr>
          <p:nvPr/>
        </p:nvPicPr>
        <p:blipFill>
          <a:blip r:embed="rId5"/>
          <a:srcRect l="16137" t="45881" r="16137" b="30593"/>
          <a:stretch>
            <a:fillRect/>
          </a:stretch>
        </p:blipFill>
        <p:spPr>
          <a:xfrm>
            <a:off x="0" y="1102360"/>
            <a:ext cx="2937510" cy="1062990"/>
          </a:xfrm>
          <a:prstGeom prst="rect">
            <a:avLst/>
          </a:prstGeom>
        </p:spPr>
      </p:pic>
      <p:pic>
        <p:nvPicPr>
          <p:cNvPr id="10" name="Picture 9"/>
          <p:cNvPicPr>
            <a:picLocks noChangeAspect="1"/>
          </p:cNvPicPr>
          <p:nvPr/>
        </p:nvPicPr>
        <p:blipFill>
          <a:blip r:embed="rId6"/>
          <a:srcRect l="16137" t="50494" r="16634" b="25972"/>
          <a:stretch>
            <a:fillRect/>
          </a:stretch>
        </p:blipFill>
        <p:spPr>
          <a:xfrm>
            <a:off x="2937510" y="1103630"/>
            <a:ext cx="2871470" cy="1061720"/>
          </a:xfrm>
          <a:prstGeom prst="rect">
            <a:avLst/>
          </a:prstGeom>
        </p:spPr>
      </p:pic>
      <p:pic>
        <p:nvPicPr>
          <p:cNvPr id="11" name="Picture 10"/>
          <p:cNvPicPr>
            <a:picLocks noChangeAspect="1"/>
          </p:cNvPicPr>
          <p:nvPr/>
        </p:nvPicPr>
        <p:blipFill>
          <a:blip r:embed="rId7"/>
          <a:srcRect l="15885" t="49036" r="16634" b="26219"/>
          <a:stretch>
            <a:fillRect/>
          </a:stretch>
        </p:blipFill>
        <p:spPr>
          <a:xfrm>
            <a:off x="5808980" y="1103630"/>
            <a:ext cx="3228975" cy="1061720"/>
          </a:xfrm>
          <a:prstGeom prst="rect">
            <a:avLst/>
          </a:prstGeom>
        </p:spPr>
      </p:pic>
      <p:pic>
        <p:nvPicPr>
          <p:cNvPr id="12" name="Picture 11"/>
          <p:cNvPicPr>
            <a:picLocks noChangeAspect="1"/>
          </p:cNvPicPr>
          <p:nvPr/>
        </p:nvPicPr>
        <p:blipFill>
          <a:blip r:embed="rId8"/>
          <a:srcRect l="16137" t="53363" r="16634" b="21968"/>
          <a:stretch>
            <a:fillRect/>
          </a:stretch>
        </p:blipFill>
        <p:spPr>
          <a:xfrm>
            <a:off x="9037955" y="1103630"/>
            <a:ext cx="3072765" cy="1062355"/>
          </a:xfrm>
          <a:prstGeom prst="rect">
            <a:avLst/>
          </a:prstGeom>
        </p:spPr>
      </p:pic>
      <p:pic>
        <p:nvPicPr>
          <p:cNvPr id="13" name="Picture 12"/>
          <p:cNvPicPr>
            <a:picLocks noChangeAspect="1"/>
          </p:cNvPicPr>
          <p:nvPr/>
        </p:nvPicPr>
        <p:blipFill>
          <a:blip r:embed="rId9"/>
          <a:srcRect l="15893" t="46853" r="47418" b="29629"/>
          <a:stretch>
            <a:fillRect/>
          </a:stretch>
        </p:blipFill>
        <p:spPr>
          <a:xfrm>
            <a:off x="0" y="2165350"/>
            <a:ext cx="1487170" cy="1002665"/>
          </a:xfrm>
          <a:prstGeom prst="rect">
            <a:avLst/>
          </a:prstGeom>
        </p:spPr>
      </p:pic>
      <p:sp>
        <p:nvSpPr>
          <p:cNvPr id="15" name="Text Box 14"/>
          <p:cNvSpPr txBox="1"/>
          <p:nvPr/>
        </p:nvSpPr>
        <p:spPr>
          <a:xfrm>
            <a:off x="635" y="3168015"/>
            <a:ext cx="12190730" cy="3830955"/>
          </a:xfrm>
          <a:prstGeom prst="rect">
            <a:avLst/>
          </a:prstGeom>
          <a:noFill/>
        </p:spPr>
        <p:txBody>
          <a:bodyPr wrap="square" rtlCol="0">
            <a:spAutoFit/>
          </a:bodyPr>
          <a:p>
            <a:pPr algn="l"/>
            <a:r>
              <a:rPr lang="en-US" sz="900">
                <a:sym typeface="+mn-ea"/>
              </a:rPr>
              <a:t>*Observations:</a:t>
            </a:r>
            <a:endParaRPr lang="en-US" sz="900"/>
          </a:p>
          <a:p>
            <a:pPr algn="l"/>
            <a:r>
              <a:rPr lang="en-US" sz="900">
                <a:sym typeface="+mn-ea"/>
              </a:rPr>
              <a:t>    from the above stripplot we have tried to show correlation between how old are you and rest of feature columns.</a:t>
            </a:r>
            <a:endParaRPr lang="en-US" sz="900"/>
          </a:p>
          <a:p>
            <a:pPr algn="l"/>
            <a:r>
              <a:rPr lang="en-US" sz="900">
                <a:sym typeface="+mn-ea"/>
              </a:rPr>
              <a:t>1 when we compare how old are you with gender of respondent, we observed that female of all age group has shopped more </a:t>
            </a:r>
            <a:endParaRPr lang="en-US" sz="900"/>
          </a:p>
          <a:p>
            <a:pPr algn="l"/>
            <a:r>
              <a:rPr lang="en-US" sz="900">
                <a:sym typeface="+mn-ea"/>
              </a:rPr>
              <a:t>than male of all age groups.</a:t>
            </a:r>
            <a:endParaRPr lang="en-US" sz="900"/>
          </a:p>
          <a:p>
            <a:pPr algn="l"/>
            <a:r>
              <a:rPr lang="en-US" sz="900">
                <a:sym typeface="+mn-ea"/>
              </a:rPr>
              <a:t>2.when we compared age group with city, we observed that not even single city have customers from all age group, like in </a:t>
            </a:r>
            <a:endParaRPr lang="en-US" sz="900"/>
          </a:p>
          <a:p>
            <a:pPr algn="l"/>
            <a:r>
              <a:rPr lang="en-US" sz="900">
                <a:sym typeface="+mn-ea"/>
              </a:rPr>
              <a:t>delhi no single person in the age group 51 years and above shopped online.</a:t>
            </a:r>
            <a:endParaRPr lang="en-US" sz="900"/>
          </a:p>
          <a:p>
            <a:pPr algn="l"/>
            <a:r>
              <a:rPr lang="en-US" sz="900">
                <a:sym typeface="+mn-ea"/>
              </a:rPr>
              <a:t>3.while comparing with since how lond you are shopping online we observed most people from all age groups are shopping </a:t>
            </a:r>
            <a:endParaRPr lang="en-US" sz="900"/>
          </a:p>
          <a:p>
            <a:pPr algn="l"/>
            <a:r>
              <a:rPr lang="en-US" sz="900">
                <a:sym typeface="+mn-ea"/>
              </a:rPr>
              <a:t>online since 2-3 years.</a:t>
            </a:r>
            <a:endParaRPr lang="en-US" sz="900"/>
          </a:p>
          <a:p>
            <a:pPr algn="l"/>
            <a:r>
              <a:rPr lang="en-US" sz="900">
                <a:sym typeface="+mn-ea"/>
              </a:rPr>
              <a:t>4.when we checked for how many times you have made an online purchase in the past 1 year we observed max. people from all </a:t>
            </a:r>
            <a:endParaRPr lang="en-US" sz="900"/>
          </a:p>
          <a:p>
            <a:pPr algn="l"/>
            <a:r>
              <a:rPr lang="en-US" sz="900">
                <a:sym typeface="+mn-ea"/>
              </a:rPr>
              <a:t>age group answered less than 10 times.</a:t>
            </a:r>
            <a:endParaRPr lang="en-US" sz="900"/>
          </a:p>
          <a:p>
            <a:pPr algn="l"/>
            <a:r>
              <a:rPr lang="en-US" sz="900">
                <a:sym typeface="+mn-ea"/>
              </a:rPr>
              <a:t>5.while checking mode of internet used while shopping online, we realized that most people used wifi and mobile internet </a:t>
            </a:r>
            <a:endParaRPr lang="en-US" sz="900"/>
          </a:p>
          <a:p>
            <a:pPr algn="l"/>
            <a:r>
              <a:rPr lang="en-US" sz="900">
                <a:sym typeface="+mn-ea"/>
              </a:rPr>
              <a:t>only some people in the age group of 31-40 used dial-up network.</a:t>
            </a:r>
            <a:endParaRPr lang="en-US" sz="900"/>
          </a:p>
          <a:p>
            <a:pPr algn="l"/>
            <a:r>
              <a:rPr lang="en-US" sz="900">
                <a:sym typeface="+mn-ea"/>
              </a:rPr>
              <a:t>6.when we check which device customer used to access the online shopping, we observed max. people in all age group used </a:t>
            </a:r>
            <a:endParaRPr lang="en-US" sz="900"/>
          </a:p>
          <a:p>
            <a:pPr algn="l"/>
            <a:r>
              <a:rPr lang="en-US" sz="900">
                <a:sym typeface="+mn-ea"/>
              </a:rPr>
              <a:t>there Smartphone for online shopping.</a:t>
            </a:r>
            <a:endParaRPr lang="en-US" sz="900"/>
          </a:p>
          <a:p>
            <a:pPr algn="l"/>
            <a:r>
              <a:rPr lang="en-US" sz="900">
                <a:sym typeface="+mn-ea"/>
              </a:rPr>
              <a:t>7.when we checked the screen size of the mobile device, we observed that most of the people have 5.5inch screen size </a:t>
            </a:r>
            <a:endParaRPr lang="en-US" sz="900"/>
          </a:p>
          <a:p>
            <a:pPr algn="l"/>
            <a:r>
              <a:rPr lang="en-US" sz="900">
                <a:sym typeface="+mn-ea"/>
              </a:rPr>
              <a:t>followed by others.</a:t>
            </a:r>
            <a:endParaRPr lang="en-US" sz="900"/>
          </a:p>
          <a:p>
            <a:pPr algn="l"/>
            <a:r>
              <a:rPr lang="en-US" sz="900">
                <a:sym typeface="+mn-ea"/>
              </a:rPr>
              <a:t>8.while checking the os of the device , we observed that almost all kind of os were used by the people like, windows, IOS </a:t>
            </a:r>
            <a:endParaRPr lang="en-US" sz="900"/>
          </a:p>
          <a:p>
            <a:pPr algn="l"/>
            <a:r>
              <a:rPr lang="en-US" sz="900">
                <a:sym typeface="+mn-ea"/>
              </a:rPr>
              <a:t>and Android. there is not much difference in usage.</a:t>
            </a:r>
            <a:endParaRPr lang="en-US" sz="900"/>
          </a:p>
          <a:p>
            <a:pPr algn="l"/>
            <a:r>
              <a:rPr lang="en-US" sz="900">
                <a:sym typeface="+mn-ea"/>
              </a:rPr>
              <a:t>9.when we checked the usage of browser, we realized that google chrome is most popular among all the age groups and they </a:t>
            </a:r>
            <a:endParaRPr lang="en-US" sz="900"/>
          </a:p>
          <a:p>
            <a:pPr algn="l"/>
            <a:r>
              <a:rPr lang="en-US" sz="900">
                <a:sym typeface="+mn-ea"/>
              </a:rPr>
              <a:t>used it for shopping online.</a:t>
            </a:r>
            <a:endParaRPr lang="en-US" sz="900"/>
          </a:p>
          <a:p>
            <a:pPr algn="l"/>
            <a:r>
              <a:rPr lang="en-US" sz="900">
                <a:sym typeface="+mn-ea"/>
              </a:rPr>
              <a:t>10.which channel did you follow to arrive at your fav. online store first time, we observed most of the people used search </a:t>
            </a:r>
            <a:endParaRPr lang="en-US" sz="900"/>
          </a:p>
          <a:p>
            <a:pPr algn="l"/>
            <a:r>
              <a:rPr lang="en-US" sz="900">
                <a:sym typeface="+mn-ea"/>
              </a:rPr>
              <a:t>engine to reach there fav. online store for the first time.</a:t>
            </a:r>
            <a:endParaRPr lang="en-US" sz="900"/>
          </a:p>
          <a:p>
            <a:pPr algn="l"/>
            <a:r>
              <a:rPr lang="en-US" sz="900">
                <a:sym typeface="+mn-ea"/>
              </a:rPr>
              <a:t>11.after 1st visit how do you reach the online retail store, we observed that maximum people used Direct URL to reach to </a:t>
            </a:r>
            <a:endParaRPr lang="en-US" sz="900"/>
          </a:p>
          <a:p>
            <a:pPr algn="l"/>
            <a:r>
              <a:rPr lang="en-US" sz="900">
                <a:sym typeface="+mn-ea"/>
              </a:rPr>
              <a:t>there fav. online retail store.</a:t>
            </a:r>
            <a:endParaRPr lang="en-US" sz="900"/>
          </a:p>
          <a:p>
            <a:pPr algn="l"/>
            <a:r>
              <a:rPr lang="en-US" sz="900">
                <a:sym typeface="+mn-ea"/>
              </a:rPr>
              <a:t>12.when we check time customers take before purchase decision, we observed most of the people from all age group takes </a:t>
            </a:r>
            <a:endParaRPr lang="en-US" sz="900"/>
          </a:p>
          <a:p>
            <a:pPr algn="l"/>
            <a:r>
              <a:rPr lang="en-US" sz="900">
                <a:sym typeface="+mn-ea"/>
              </a:rPr>
              <a:t>more than 15 min.</a:t>
            </a:r>
            <a:endParaRPr lang="en-US" sz="900"/>
          </a:p>
          <a:p>
            <a:pPr algn="l"/>
            <a:endParaRPr lang="en-US" sz="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776605"/>
          </a:xfrm>
        </p:spPr>
        <p:txBody>
          <a:bodyPr/>
          <a:p>
            <a:pPr algn="ctr"/>
            <a:r>
              <a:rPr lang="en-IN" altLang="en-US">
                <a:solidFill>
                  <a:schemeClr val="accent1"/>
                </a:solidFill>
              </a:rPr>
              <a:t>Concept</a:t>
            </a:r>
            <a:endParaRPr lang="en-IN" altLang="en-US">
              <a:solidFill>
                <a:schemeClr val="accent1"/>
              </a:solidFill>
            </a:endParaRPr>
          </a:p>
        </p:txBody>
      </p:sp>
      <p:sp>
        <p:nvSpPr>
          <p:cNvPr id="3" name="Content Placeholder 2"/>
          <p:cNvSpPr>
            <a:spLocks noGrp="1"/>
          </p:cNvSpPr>
          <p:nvPr>
            <p:ph idx="1"/>
          </p:nvPr>
        </p:nvSpPr>
        <p:spPr/>
        <p:txBody>
          <a:bodyPr/>
          <a:p>
            <a:pPr marL="0" indent="0">
              <a:buNone/>
            </a:pPr>
            <a:r>
              <a:rPr lang="en-IN" altLang="en-US"/>
              <a:t>Customer Retention refers to the ability of a company to retain its Customers over some specified period.</a:t>
            </a:r>
            <a:endParaRPr lang="en-IN" altLang="en-US"/>
          </a:p>
          <a:p>
            <a:pPr marL="0" indent="0">
              <a:buNone/>
            </a:pPr>
            <a:r>
              <a:rPr lang="en-IN" altLang="en-US"/>
              <a:t>High Customer retention refers to That most count of Customers return to buy the product or services.</a:t>
            </a:r>
            <a:endParaRPr lang="en-IN" altLang="en-US"/>
          </a:p>
          <a:p>
            <a:pPr marL="0" indent="0">
              <a:buNone/>
            </a:pPr>
            <a:r>
              <a:rPr lang="en-IN" altLang="en-US"/>
              <a:t>A company’s ability to attract and retain old and new Customers is related not only to its product or services but also the way it services or delivers its customers.</a:t>
            </a:r>
            <a:endParaRPr lang="en-I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984250"/>
          </a:xfrm>
        </p:spPr>
        <p:txBody>
          <a:bodyPr/>
          <a:p>
            <a:pPr algn="ctr"/>
            <a:r>
              <a:rPr lang="en-IN" altLang="en-US">
                <a:solidFill>
                  <a:schemeClr val="accent1"/>
                </a:solidFill>
              </a:rPr>
              <a:t>Visual Representation of Customer Retention</a:t>
            </a:r>
            <a:endParaRPr lang="en-IN" altLang="en-US">
              <a:solidFill>
                <a:schemeClr val="accent1"/>
              </a:solidFill>
            </a:endParaRPr>
          </a:p>
        </p:txBody>
      </p:sp>
      <p:sp>
        <p:nvSpPr>
          <p:cNvPr id="3" name="Content Placeholder 2"/>
          <p:cNvSpPr>
            <a:spLocks noGrp="1"/>
          </p:cNvSpPr>
          <p:nvPr>
            <p:ph idx="1"/>
          </p:nvPr>
        </p:nvSpPr>
        <p:spPr>
          <a:xfrm>
            <a:off x="609600" y="1174750"/>
            <a:ext cx="10972800" cy="5318760"/>
          </a:xfrm>
        </p:spPr>
        <p:txBody>
          <a:bodyPr/>
          <a:p>
            <a:r>
              <a:rPr lang="en-IN" altLang="en-US" sz="1800"/>
              <a:t>Here we can Observe that the Customer retention is based on 3 Main factors,i.e.</a:t>
            </a:r>
            <a:endParaRPr lang="en-IN" altLang="en-US" sz="1800"/>
          </a:p>
          <a:p>
            <a:r>
              <a:rPr lang="en-IN" altLang="en-US" sz="1400"/>
              <a:t>Hedonic Value</a:t>
            </a:r>
            <a:endParaRPr lang="en-IN" altLang="en-US" sz="1400"/>
          </a:p>
          <a:p>
            <a:r>
              <a:rPr lang="en-IN" altLang="en-US" sz="1400"/>
              <a:t>Utilitarian Value</a:t>
            </a:r>
            <a:endParaRPr lang="en-IN" altLang="en-US" sz="1400"/>
          </a:p>
          <a:p>
            <a:r>
              <a:rPr lang="en-IN" altLang="en-US" sz="1400"/>
              <a:t>Perceived Risk</a:t>
            </a:r>
            <a:endParaRPr lang="en-IN" altLang="en-US" sz="1400"/>
          </a:p>
        </p:txBody>
      </p:sp>
      <p:pic>
        <p:nvPicPr>
          <p:cNvPr id="4" name="Picture 2" descr="https://www.researchgate.net/profile/Vikas_Kumar146/publication/346412647/figure/fig1/AS:962618307145728@1606517497246/Proposed-customer-retention-model_W64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09600" y="2700020"/>
            <a:ext cx="10393680" cy="37230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983615"/>
          </a:xfrm>
        </p:spPr>
        <p:txBody>
          <a:bodyPr/>
          <a:p>
            <a:pPr algn="ctr"/>
            <a:r>
              <a:rPr lang="en-IN" altLang="en-US" b="1">
                <a:solidFill>
                  <a:schemeClr val="accent1"/>
                </a:solidFill>
              </a:rPr>
              <a:t>Software and Libraries Used in Analysis:</a:t>
            </a:r>
            <a:endParaRPr lang="en-IN" altLang="en-US" b="1">
              <a:solidFill>
                <a:schemeClr val="accent1"/>
              </a:solidFill>
            </a:endParaRPr>
          </a:p>
        </p:txBody>
      </p:sp>
      <p:sp>
        <p:nvSpPr>
          <p:cNvPr id="3" name="Content Placeholder 2"/>
          <p:cNvSpPr>
            <a:spLocks noGrp="1"/>
          </p:cNvSpPr>
          <p:nvPr>
            <p:ph idx="1"/>
          </p:nvPr>
        </p:nvSpPr>
        <p:spPr>
          <a:xfrm>
            <a:off x="609600" y="1174750"/>
            <a:ext cx="10972800" cy="5243195"/>
          </a:xfrm>
        </p:spPr>
        <p:txBody>
          <a:bodyPr/>
          <a:p>
            <a:r>
              <a:rPr lang="en-IN" altLang="en-US" sz="2200"/>
              <a:t>Softwares</a:t>
            </a:r>
            <a:endParaRPr lang="en-IN" altLang="en-US" sz="2200"/>
          </a:p>
          <a:p>
            <a:r>
              <a:rPr lang="en-IN" altLang="en-US" sz="2200"/>
              <a:t>Python 3.0</a:t>
            </a:r>
            <a:endParaRPr lang="en-IN" altLang="en-US" sz="2200"/>
          </a:p>
          <a:p>
            <a:r>
              <a:rPr lang="en-IN" altLang="en-US" sz="2200"/>
              <a:t>Jupyter Notebook</a:t>
            </a:r>
            <a:endParaRPr lang="en-IN" altLang="en-US" sz="2200"/>
          </a:p>
          <a:p>
            <a:endParaRPr lang="en-IN" altLang="en-US" sz="2200"/>
          </a:p>
          <a:p>
            <a:r>
              <a:rPr lang="en-IN" altLang="en-US" sz="2200"/>
              <a:t>Libraries:</a:t>
            </a:r>
            <a:endParaRPr lang="en-IN" altLang="en-US" sz="2200"/>
          </a:p>
          <a:p>
            <a:r>
              <a:rPr lang="en-IN" altLang="en-US" sz="2200"/>
              <a:t>Pandas </a:t>
            </a:r>
            <a:endParaRPr lang="en-IN" altLang="en-US" sz="2200"/>
          </a:p>
          <a:p>
            <a:r>
              <a:rPr lang="en-IN" altLang="en-US" sz="2200"/>
              <a:t>Numpy</a:t>
            </a:r>
            <a:endParaRPr lang="en-IN" altLang="en-US" sz="2200"/>
          </a:p>
          <a:p>
            <a:r>
              <a:rPr lang="en-IN" altLang="en-US" sz="2200"/>
              <a:t>Matplotlib</a:t>
            </a:r>
            <a:endParaRPr lang="en-IN" altLang="en-US" sz="2200"/>
          </a:p>
          <a:p>
            <a:r>
              <a:rPr lang="en-IN" altLang="en-US" sz="2200"/>
              <a:t>Seaborn</a:t>
            </a:r>
            <a:endParaRPr lang="en-IN" altLang="en-US" sz="2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p:sp>
        <p:nvSpPr>
          <p:cNvPr id="2" name="Title 1"/>
          <p:cNvSpPr>
            <a:spLocks noGrp="1"/>
          </p:cNvSpPr>
          <p:nvPr>
            <p:ph type="title"/>
          </p:nvPr>
        </p:nvSpPr>
        <p:spPr/>
        <p:txBody>
          <a:bodyPr/>
          <a:p>
            <a:pPr algn="ctr"/>
            <a:r>
              <a:rPr lang="en-IN" altLang="en-US" b="1">
                <a:solidFill>
                  <a:schemeClr val="accent1"/>
                </a:solidFill>
              </a:rPr>
              <a:t>Starting with importing the data</a:t>
            </a:r>
            <a:endParaRPr lang="en-IN" altLang="en-US" b="1">
              <a:solidFill>
                <a:schemeClr val="accent1"/>
              </a:solidFill>
            </a:endParaRPr>
          </a:p>
        </p:txBody>
      </p:sp>
      <p:sp>
        <p:nvSpPr>
          <p:cNvPr id="3" name="Content Placeholder 2"/>
          <p:cNvSpPr>
            <a:spLocks noGrp="1"/>
          </p:cNvSpPr>
          <p:nvPr>
            <p:ph sz="half" idx="1"/>
          </p:nvPr>
        </p:nvSpPr>
        <p:spPr>
          <a:xfrm>
            <a:off x="609600" y="1174750"/>
            <a:ext cx="4631055" cy="4953000"/>
          </a:xfrm>
        </p:spPr>
        <p:txBody>
          <a:bodyPr/>
          <a:p>
            <a:r>
              <a:rPr lang="en-IN" altLang="en-US" sz="2200"/>
              <a:t>First, we imported the dataset Customer_retention_dataset provided by Fliprobo Technologies. The file was in Excel format.</a:t>
            </a:r>
            <a:endParaRPr lang="en-IN" altLang="en-US" sz="2200"/>
          </a:p>
          <a:p>
            <a:r>
              <a:rPr lang="en-IN" altLang="en-US" sz="2200"/>
              <a:t>The Dataset contains 269 rows and 71 columns.</a:t>
            </a:r>
            <a:endParaRPr lang="en-IN" altLang="en-US" sz="2200"/>
          </a:p>
          <a:p>
            <a:r>
              <a:rPr lang="en-IN" altLang="en-US" sz="2200"/>
              <a:t>We begin with importing, loading and reading the dataset from</a:t>
            </a:r>
            <a:r>
              <a:rPr lang="en-IN" altLang="en-US" sz="2200"/>
              <a:t>import pandas as pd</a:t>
            </a:r>
            <a:endParaRPr lang="en-IN" altLang="en-US" sz="2200"/>
          </a:p>
          <a:p>
            <a:r>
              <a:rPr lang="en-IN" altLang="en-US"/>
              <a:t>the xlsx file using the read_excel() function. </a:t>
            </a:r>
            <a:endParaRPr lang="en-IN" altLang="en-US"/>
          </a:p>
          <a:p>
            <a:endParaRPr lang="en-IN" altLang="en-US"/>
          </a:p>
          <a:p>
            <a:pPr marL="0" indent="0">
              <a:buNone/>
            </a:pPr>
            <a:endParaRPr lang="en-IN" altLang="en-US" sz="2200"/>
          </a:p>
        </p:txBody>
      </p:sp>
      <p:pic>
        <p:nvPicPr>
          <p:cNvPr id="6" name="Content Placeholder 3"/>
          <p:cNvPicPr>
            <a:picLocks noChangeAspect="1"/>
          </p:cNvPicPr>
          <p:nvPr>
            <p:ph sz="half" idx="2"/>
          </p:nvPr>
        </p:nvPicPr>
        <p:blipFill>
          <a:blip r:embed="rId2"/>
          <a:srcRect l="20151" t="35601" r="44990" b="51205"/>
          <a:stretch>
            <a:fillRect/>
          </a:stretch>
        </p:blipFill>
        <p:spPr>
          <a:xfrm>
            <a:off x="6787515" y="1042670"/>
            <a:ext cx="4550410" cy="2529205"/>
          </a:xfrm>
          <a:prstGeom prst="rect">
            <a:avLst/>
          </a:prstGeom>
          <a:noFill/>
          <a:ln w="9525">
            <a:noFill/>
          </a:ln>
        </p:spPr>
      </p:pic>
      <p:pic>
        <p:nvPicPr>
          <p:cNvPr id="8" name="Picture 7"/>
          <p:cNvPicPr>
            <a:picLocks noChangeAspect="1"/>
          </p:cNvPicPr>
          <p:nvPr/>
        </p:nvPicPr>
        <p:blipFill>
          <a:blip r:embed="rId2"/>
          <a:srcRect l="18505" t="52040" r="28234" b="40002"/>
          <a:stretch>
            <a:fillRect/>
          </a:stretch>
        </p:blipFill>
        <p:spPr>
          <a:xfrm>
            <a:off x="6173470" y="4385945"/>
            <a:ext cx="5295265" cy="9601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b="1">
                <a:solidFill>
                  <a:schemeClr val="accent1"/>
                </a:solidFill>
              </a:rPr>
              <a:t>DataSource</a:t>
            </a:r>
            <a:endParaRPr lang="en-IN" altLang="en-US" b="1">
              <a:solidFill>
                <a:schemeClr val="accent1"/>
              </a:solidFill>
            </a:endParaRPr>
          </a:p>
        </p:txBody>
      </p:sp>
      <p:pic>
        <p:nvPicPr>
          <p:cNvPr id="7" name="Content Placeholder 4"/>
          <p:cNvPicPr>
            <a:picLocks noChangeAspect="1"/>
          </p:cNvPicPr>
          <p:nvPr>
            <p:ph sz="half" idx="1"/>
          </p:nvPr>
        </p:nvPicPr>
        <p:blipFill>
          <a:blip r:embed="rId1"/>
          <a:srcRect l="15225" t="48897" r="9852" b="13053"/>
          <a:stretch>
            <a:fillRect/>
          </a:stretch>
        </p:blipFill>
        <p:spPr>
          <a:xfrm>
            <a:off x="1026160" y="1174750"/>
            <a:ext cx="5049520" cy="4545965"/>
          </a:xfrm>
          <a:prstGeom prst="rect">
            <a:avLst/>
          </a:prstGeom>
          <a:noFill/>
          <a:ln w="9525">
            <a:noFill/>
          </a:ln>
        </p:spPr>
      </p:pic>
      <p:pic>
        <p:nvPicPr>
          <p:cNvPr id="10" name="Content Placeholder 7"/>
          <p:cNvPicPr>
            <a:picLocks noChangeAspect="1"/>
          </p:cNvPicPr>
          <p:nvPr>
            <p:ph sz="half" idx="2"/>
          </p:nvPr>
        </p:nvPicPr>
        <p:blipFill>
          <a:blip r:embed="rId2"/>
          <a:srcRect l="14332" t="80448" r="23500" b="9443"/>
          <a:stretch>
            <a:fillRect/>
          </a:stretch>
        </p:blipFill>
        <p:spPr>
          <a:xfrm>
            <a:off x="6249035" y="2381250"/>
            <a:ext cx="5942965" cy="2132965"/>
          </a:xfrm>
          <a:prstGeom prst="rect">
            <a:avLst/>
          </a:prstGeom>
          <a:noFill/>
          <a:ln w="9525">
            <a:noFill/>
          </a:ln>
        </p:spPr>
      </p:pic>
      <p:sp>
        <p:nvSpPr>
          <p:cNvPr id="11" name="Text Box 10"/>
          <p:cNvSpPr txBox="1"/>
          <p:nvPr/>
        </p:nvSpPr>
        <p:spPr>
          <a:xfrm>
            <a:off x="6772910" y="4650740"/>
            <a:ext cx="4375150" cy="922020"/>
          </a:xfrm>
          <a:prstGeom prst="rect">
            <a:avLst/>
          </a:prstGeom>
          <a:noFill/>
        </p:spPr>
        <p:txBody>
          <a:bodyPr wrap="square" rtlCol="0">
            <a:spAutoFit/>
          </a:bodyPr>
          <a:p>
            <a:pPr algn="l"/>
            <a:r>
              <a:rPr lang="en-IN" altLang="en-US">
                <a:sym typeface="+mn-ea"/>
              </a:rPr>
              <a:t>Here we can see that there are 269 Rows and 71 Columns present in the dataset.</a:t>
            </a:r>
            <a:endParaRPr lang="en-I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b="1">
                <a:solidFill>
                  <a:schemeClr val="accent1"/>
                </a:solidFill>
              </a:rPr>
              <a:t>Checking the Names of Columns</a:t>
            </a:r>
            <a:endParaRPr lang="en-IN" altLang="en-US" b="1">
              <a:solidFill>
                <a:schemeClr val="accent1"/>
              </a:solidFill>
            </a:endParaRPr>
          </a:p>
        </p:txBody>
      </p:sp>
      <p:pic>
        <p:nvPicPr>
          <p:cNvPr id="7" name="Content Placeholder 4"/>
          <p:cNvPicPr>
            <a:picLocks noChangeAspect="1"/>
          </p:cNvPicPr>
          <p:nvPr>
            <p:ph sz="half" idx="1"/>
          </p:nvPr>
        </p:nvPicPr>
        <p:blipFill>
          <a:blip r:embed="rId1"/>
          <a:srcRect l="14987" t="34744" r="4926"/>
          <a:stretch>
            <a:fillRect/>
          </a:stretch>
        </p:blipFill>
        <p:spPr>
          <a:xfrm>
            <a:off x="730885" y="2152015"/>
            <a:ext cx="5854065" cy="3955415"/>
          </a:xfrm>
          <a:prstGeom prst="rect">
            <a:avLst/>
          </a:prstGeom>
          <a:noFill/>
          <a:ln w="9525">
            <a:noFill/>
          </a:ln>
        </p:spPr>
      </p:pic>
      <p:pic>
        <p:nvPicPr>
          <p:cNvPr id="10" name="Content Placeholder 7"/>
          <p:cNvPicPr>
            <a:picLocks noChangeAspect="1"/>
          </p:cNvPicPr>
          <p:nvPr>
            <p:ph sz="half" idx="2"/>
          </p:nvPr>
        </p:nvPicPr>
        <p:blipFill>
          <a:blip r:embed="rId1"/>
          <a:srcRect l="14821" t="28977" r="7615" b="64355"/>
          <a:stretch>
            <a:fillRect/>
          </a:stretch>
        </p:blipFill>
        <p:spPr>
          <a:xfrm>
            <a:off x="1215390" y="793750"/>
            <a:ext cx="5059045" cy="1358265"/>
          </a:xfrm>
          <a:prstGeom prst="rect">
            <a:avLst/>
          </a:prstGeom>
          <a:noFill/>
          <a:ln w="9525">
            <a:noFill/>
          </a:ln>
        </p:spPr>
      </p:pic>
      <p:sp>
        <p:nvSpPr>
          <p:cNvPr id="12" name="Text Box 11"/>
          <p:cNvSpPr txBox="1"/>
          <p:nvPr/>
        </p:nvSpPr>
        <p:spPr>
          <a:xfrm>
            <a:off x="7063740" y="2888615"/>
            <a:ext cx="4860290" cy="3415030"/>
          </a:xfrm>
          <a:prstGeom prst="rect">
            <a:avLst/>
          </a:prstGeom>
          <a:noFill/>
        </p:spPr>
        <p:txBody>
          <a:bodyPr wrap="square" rtlCol="0">
            <a:spAutoFit/>
          </a:bodyPr>
          <a:p>
            <a:pPr algn="l"/>
            <a:r>
              <a:rPr lang="en-US">
                <a:sym typeface="+mn-ea"/>
              </a:rPr>
              <a:t>Here we can see names of all the columns present in the dataset. And we can notice that there are 2 columns 3 Which city do you shop online from? and 4 What is the Pin Code of where you shop online from? has the same relevance so, we can drop any one of the given 2 columns, since we are doing Data analysis of customer retention, it is more informative for us to keep the name of the city one shop from instead of its Pin Code.so, we can drop the column Pin Code from the dataset without the risk of loss of Data.</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0"/>
            <a:ext cx="10972800" cy="1017905"/>
          </a:xfrm>
        </p:spPr>
        <p:txBody>
          <a:bodyPr/>
          <a:p>
            <a:pPr algn="ctr"/>
            <a:r>
              <a:rPr lang="en-IN" altLang="en-US" b="1">
                <a:solidFill>
                  <a:schemeClr val="accent1"/>
                </a:solidFill>
              </a:rPr>
              <a:t>Droping the column and checking the dtype of all the columns</a:t>
            </a:r>
            <a:endParaRPr lang="en-IN" altLang="en-US" b="1">
              <a:solidFill>
                <a:schemeClr val="accent1"/>
              </a:solidFill>
            </a:endParaRPr>
          </a:p>
        </p:txBody>
      </p:sp>
      <p:pic>
        <p:nvPicPr>
          <p:cNvPr id="5" name="Content Placeholder 4"/>
          <p:cNvPicPr>
            <a:picLocks noChangeAspect="1"/>
          </p:cNvPicPr>
          <p:nvPr>
            <p:ph sz="half" idx="1"/>
          </p:nvPr>
        </p:nvPicPr>
        <p:blipFill>
          <a:blip r:embed="rId1"/>
          <a:srcRect l="20151" t="46487" r="7605" b="47218"/>
          <a:stretch>
            <a:fillRect/>
          </a:stretch>
        </p:blipFill>
        <p:spPr>
          <a:xfrm>
            <a:off x="159385" y="2923540"/>
            <a:ext cx="4968240" cy="790575"/>
          </a:xfrm>
          <a:prstGeom prst="rect">
            <a:avLst/>
          </a:prstGeom>
        </p:spPr>
      </p:pic>
      <p:pic>
        <p:nvPicPr>
          <p:cNvPr id="6" name="Content Placeholder 5"/>
          <p:cNvPicPr>
            <a:picLocks noChangeAspect="1"/>
          </p:cNvPicPr>
          <p:nvPr>
            <p:ph sz="half" idx="2"/>
          </p:nvPr>
        </p:nvPicPr>
        <p:blipFill>
          <a:blip r:embed="rId2"/>
          <a:srcRect l="15225" t="40308" r="8052" b="14192"/>
          <a:stretch>
            <a:fillRect/>
          </a:stretch>
        </p:blipFill>
        <p:spPr>
          <a:xfrm>
            <a:off x="5443855" y="1579245"/>
            <a:ext cx="6454775" cy="2620010"/>
          </a:xfrm>
          <a:prstGeom prst="rect">
            <a:avLst/>
          </a:prstGeom>
        </p:spPr>
      </p:pic>
      <p:sp>
        <p:nvSpPr>
          <p:cNvPr id="7" name="Text Box 6"/>
          <p:cNvSpPr txBox="1"/>
          <p:nvPr/>
        </p:nvSpPr>
        <p:spPr>
          <a:xfrm>
            <a:off x="5977890" y="4591050"/>
            <a:ext cx="4787900" cy="922020"/>
          </a:xfrm>
          <a:prstGeom prst="rect">
            <a:avLst/>
          </a:prstGeom>
          <a:noFill/>
        </p:spPr>
        <p:txBody>
          <a:bodyPr wrap="square" rtlCol="0">
            <a:spAutoFit/>
          </a:bodyPr>
          <a:p>
            <a:pPr algn="l"/>
            <a:r>
              <a:rPr lang="en-US">
                <a:sym typeface="+mn-ea"/>
              </a:rPr>
              <a:t>Here we can see that all the columns are object/categorical columns present in the dataset.</a:t>
            </a:r>
            <a:endParaRPr lang="en-US"/>
          </a:p>
        </p:txBody>
      </p:sp>
    </p:spTree>
  </p:cSld>
  <p:clrMapOvr>
    <a:masterClrMapping/>
  </p:clrMapOvr>
</p:sld>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8665</Words>
  <Application>WPS Presentation</Application>
  <PresentationFormat>Widescreen</PresentationFormat>
  <Paragraphs>130</Paragraphs>
  <Slides>20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Arial</vt:lpstr>
      <vt:lpstr>SimSun</vt:lpstr>
      <vt:lpstr>Wingdings</vt:lpstr>
      <vt:lpstr>Calibri Light</vt:lpstr>
      <vt:lpstr>Calibri</vt:lpstr>
      <vt:lpstr>Microsoft YaHei</vt:lpstr>
      <vt:lpstr>Arial Unicode MS</vt:lpstr>
      <vt:lpstr>Orange Waves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of  Analysis of Customer Retention Project</dc:title>
  <dc:creator/>
  <cp:lastModifiedBy>amitt</cp:lastModifiedBy>
  <cp:revision>2</cp:revision>
  <dcterms:created xsi:type="dcterms:W3CDTF">2021-12-02T15:19:34Z</dcterms:created>
  <dcterms:modified xsi:type="dcterms:W3CDTF">2021-12-02T18:12:02Z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C22FDDCBFC1C46E4ADADCF64ED47818E</vt:lpwstr>
  </property>
  <property fmtid="{D5CDD505-2E9C-101B-9397-08002B2CF9AE}" pid="3" name="KSOProductBuildVer">
    <vt:lpwstr>1033-11.2.0.10307</vt:lpwstr>
  </property>
</Properties>
</file>